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handoutMasterIdLst>
    <p:handoutMasterId r:id="rId83"/>
  </p:handoutMasterIdLst>
  <p:sldIdLst>
    <p:sldId id="256" r:id="rId2"/>
    <p:sldId id="257" r:id="rId3"/>
    <p:sldId id="340" r:id="rId4"/>
    <p:sldId id="341" r:id="rId5"/>
    <p:sldId id="342" r:id="rId6"/>
    <p:sldId id="259" r:id="rId7"/>
    <p:sldId id="261" r:id="rId8"/>
    <p:sldId id="262" r:id="rId9"/>
    <p:sldId id="264" r:id="rId10"/>
    <p:sldId id="265" r:id="rId11"/>
    <p:sldId id="266" r:id="rId12"/>
    <p:sldId id="299" r:id="rId13"/>
    <p:sldId id="267" r:id="rId14"/>
    <p:sldId id="268" r:id="rId15"/>
    <p:sldId id="304" r:id="rId16"/>
    <p:sldId id="305" r:id="rId17"/>
    <p:sldId id="306" r:id="rId18"/>
    <p:sldId id="343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19" r:id="rId31"/>
    <p:sldId id="320" r:id="rId32"/>
    <p:sldId id="321" r:id="rId33"/>
    <p:sldId id="301" r:id="rId34"/>
    <p:sldId id="300" r:id="rId35"/>
    <p:sldId id="322" r:id="rId36"/>
    <p:sldId id="323" r:id="rId37"/>
    <p:sldId id="272" r:id="rId38"/>
    <p:sldId id="269" r:id="rId39"/>
    <p:sldId id="324" r:id="rId40"/>
    <p:sldId id="344" r:id="rId41"/>
    <p:sldId id="270" r:id="rId42"/>
    <p:sldId id="325" r:id="rId43"/>
    <p:sldId id="326" r:id="rId44"/>
    <p:sldId id="327" r:id="rId45"/>
    <p:sldId id="328" r:id="rId46"/>
    <p:sldId id="273" r:id="rId47"/>
    <p:sldId id="329" r:id="rId48"/>
    <p:sldId id="274" r:id="rId49"/>
    <p:sldId id="330" r:id="rId50"/>
    <p:sldId id="278" r:id="rId51"/>
    <p:sldId id="275" r:id="rId52"/>
    <p:sldId id="331" r:id="rId53"/>
    <p:sldId id="276" r:id="rId54"/>
    <p:sldId id="277" r:id="rId55"/>
    <p:sldId id="332" r:id="rId56"/>
    <p:sldId id="333" r:id="rId57"/>
    <p:sldId id="334" r:id="rId58"/>
    <p:sldId id="335" r:id="rId59"/>
    <p:sldId id="279" r:id="rId60"/>
    <p:sldId id="293" r:id="rId61"/>
    <p:sldId id="280" r:id="rId62"/>
    <p:sldId id="281" r:id="rId63"/>
    <p:sldId id="294" r:id="rId64"/>
    <p:sldId id="282" r:id="rId65"/>
    <p:sldId id="336" r:id="rId66"/>
    <p:sldId id="345" r:id="rId67"/>
    <p:sldId id="296" r:id="rId68"/>
    <p:sldId id="337" r:id="rId69"/>
    <p:sldId id="283" r:id="rId70"/>
    <p:sldId id="284" r:id="rId71"/>
    <p:sldId id="285" r:id="rId72"/>
    <p:sldId id="286" r:id="rId73"/>
    <p:sldId id="287" r:id="rId74"/>
    <p:sldId id="288" r:id="rId75"/>
    <p:sldId id="302" r:id="rId76"/>
    <p:sldId id="338" r:id="rId77"/>
    <p:sldId id="339" r:id="rId78"/>
    <p:sldId id="289" r:id="rId79"/>
    <p:sldId id="303" r:id="rId80"/>
    <p:sldId id="290" r:id="rId8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0033"/>
    <a:srgbClr val="66CCFF"/>
    <a:srgbClr val="66FFFF"/>
    <a:srgbClr val="FFFFFF"/>
    <a:srgbClr val="33CC33"/>
    <a:srgbClr val="000066"/>
    <a:srgbClr val="669900"/>
    <a:srgbClr val="996633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3106" y="-8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6F7450-6632-4E35-B7AC-CD121F3BAE61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99B132-445C-4E21-B754-176ADD9ED16E}">
      <dgm:prSet phldrT="[Text]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Overall</a:t>
          </a:r>
        </a:p>
        <a:p>
          <a:r>
            <a: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Goals</a:t>
          </a:r>
          <a:endParaRPr lang="en-US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6E489A3-925C-44DF-AB3A-285BFAD50A3E}" type="parTrans" cxnId="{EBE80BBA-EA79-4B45-BC62-A81E5D17EE6C}">
      <dgm:prSet/>
      <dgm:spPr/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88D6810-C8BE-4B6C-AF2F-5F91E34D9C0D}" type="sibTrans" cxnId="{EBE80BBA-EA79-4B45-BC62-A81E5D17EE6C}">
      <dgm:prSet/>
      <dgm:spPr>
        <a:solidFill>
          <a:srgbClr val="000000"/>
        </a:solidFill>
      </dgm:spPr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04896B5-D9BA-4FAA-8248-68E2833CF65D}">
      <dgm:prSet phldrT="[Text]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Tactical  Responsibilities</a:t>
          </a:r>
          <a:endParaRPr lang="en-US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8BFF0B6-DB72-4DBD-99A2-3188022BF49F}" type="parTrans" cxnId="{18B9A31E-D725-4CE7-9F02-BAB919409E5B}">
      <dgm:prSet/>
      <dgm:spPr/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B6DA0C4-29BF-40BE-8B14-05854FF8317A}" type="sibTrans" cxnId="{18B9A31E-D725-4CE7-9F02-BAB919409E5B}">
      <dgm:prSet/>
      <dgm:spPr>
        <a:solidFill>
          <a:srgbClr val="000000"/>
        </a:solidFill>
      </dgm:spPr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743750-00E3-4228-AB15-B39B5A9706FE}">
      <dgm:prSet phldrT="[Text]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</a:t>
          </a:r>
        </a:p>
        <a:p>
          <a:r>
            <a: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Roles</a:t>
          </a:r>
          <a:endParaRPr lang="en-US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3ABB31A-1B42-4EE7-A739-25609CB86E33}" type="parTrans" cxnId="{E74E0F20-B41E-4197-A7A5-E9BE52A6056A}">
      <dgm:prSet/>
      <dgm:spPr/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56561E-4FB8-4A49-955D-8FDB08F531F7}" type="sibTrans" cxnId="{E74E0F20-B41E-4197-A7A5-E9BE52A6056A}">
      <dgm:prSet/>
      <dgm:spPr>
        <a:solidFill>
          <a:srgbClr val="000000"/>
        </a:solidFill>
      </dgm:spPr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CCF009-8607-43EF-A793-D239483EDB46}" type="pres">
      <dgm:prSet presAssocID="{376F7450-6632-4E35-B7AC-CD121F3BAE6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2390CC-8EFA-4855-AEC3-AB772FAEAEED}" type="pres">
      <dgm:prSet presAssocID="{4C99B132-445C-4E21-B754-176ADD9ED16E}" presName="node" presStyleLbl="node1" presStyleIdx="0" presStyleCnt="3" custScaleX="133100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518E7-45EF-4063-977B-B3F0505C2A7C}" type="pres">
      <dgm:prSet presAssocID="{A88D6810-C8BE-4B6C-AF2F-5F91E34D9C0D}" presName="sibTrans" presStyleLbl="sibTrans2D1" presStyleIdx="0" presStyleCnt="3" custScaleX="200090"/>
      <dgm:spPr/>
      <dgm:t>
        <a:bodyPr/>
        <a:lstStyle/>
        <a:p>
          <a:endParaRPr lang="en-US"/>
        </a:p>
      </dgm:t>
    </dgm:pt>
    <dgm:pt modelId="{661C4EBD-AD72-4401-8D60-3D178FB9053C}" type="pres">
      <dgm:prSet presAssocID="{A88D6810-C8BE-4B6C-AF2F-5F91E34D9C0D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CC1415F1-3C00-4FAD-90E3-AC450104D9FF}" type="pres">
      <dgm:prSet presAssocID="{C04896B5-D9BA-4FAA-8248-68E2833CF65D}" presName="node" presStyleLbl="node1" presStyleIdx="1" presStyleCnt="3" custScaleX="133100" custScaleY="13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018549-A4F1-4422-A820-5E61FA911474}" type="pres">
      <dgm:prSet presAssocID="{EB6DA0C4-29BF-40BE-8B14-05854FF8317A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6683BCD-C769-4FE8-89D5-93552B494648}" type="pres">
      <dgm:prSet presAssocID="{EB6DA0C4-29BF-40BE-8B14-05854FF8317A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654304E9-D62A-4EF3-8657-2EB92554EB78}" type="pres">
      <dgm:prSet presAssocID="{3C743750-00E3-4228-AB15-B39B5A9706FE}" presName="node" presStyleLbl="node1" presStyleIdx="2" presStyleCnt="3" custScaleX="133100" custScaleY="133100" custRadScaleRad="103660" custRadScaleInc="19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93ACD7-81C6-4E35-A96F-C94A6D31A607}" type="pres">
      <dgm:prSet presAssocID="{0A56561E-4FB8-4A49-955D-8FDB08F531F7}" presName="sibTrans" presStyleLbl="sibTrans2D1" presStyleIdx="2" presStyleCnt="3" custScaleX="196687"/>
      <dgm:spPr/>
      <dgm:t>
        <a:bodyPr/>
        <a:lstStyle/>
        <a:p>
          <a:endParaRPr lang="en-US"/>
        </a:p>
      </dgm:t>
    </dgm:pt>
    <dgm:pt modelId="{DBFB1A42-503B-4E98-A6DB-914665FB30F8}" type="pres">
      <dgm:prSet presAssocID="{0A56561E-4FB8-4A49-955D-8FDB08F531F7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6B8E5823-2CBB-4D9E-BB3E-966675C21F7E}" type="presOf" srcId="{0A56561E-4FB8-4A49-955D-8FDB08F531F7}" destId="{B593ACD7-81C6-4E35-A96F-C94A6D31A607}" srcOrd="0" destOrd="0" presId="urn:microsoft.com/office/officeart/2005/8/layout/cycle7"/>
    <dgm:cxn modelId="{45A4A89A-2AC7-4EFE-A77B-A1A70943EE86}" type="presOf" srcId="{A88D6810-C8BE-4B6C-AF2F-5F91E34D9C0D}" destId="{661C4EBD-AD72-4401-8D60-3D178FB9053C}" srcOrd="1" destOrd="0" presId="urn:microsoft.com/office/officeart/2005/8/layout/cycle7"/>
    <dgm:cxn modelId="{E4191DC7-BDF6-4E57-BD3B-4AFED5EAF262}" type="presOf" srcId="{0A56561E-4FB8-4A49-955D-8FDB08F531F7}" destId="{DBFB1A42-503B-4E98-A6DB-914665FB30F8}" srcOrd="1" destOrd="0" presId="urn:microsoft.com/office/officeart/2005/8/layout/cycle7"/>
    <dgm:cxn modelId="{101DCB58-7B67-41FC-B070-1B2719347431}" type="presOf" srcId="{C04896B5-D9BA-4FAA-8248-68E2833CF65D}" destId="{CC1415F1-3C00-4FAD-90E3-AC450104D9FF}" srcOrd="0" destOrd="0" presId="urn:microsoft.com/office/officeart/2005/8/layout/cycle7"/>
    <dgm:cxn modelId="{176E9C46-320F-4F90-8681-E1ACC6D7E74D}" type="presOf" srcId="{376F7450-6632-4E35-B7AC-CD121F3BAE61}" destId="{89CCF009-8607-43EF-A793-D239483EDB46}" srcOrd="0" destOrd="0" presId="urn:microsoft.com/office/officeart/2005/8/layout/cycle7"/>
    <dgm:cxn modelId="{E74E0F20-B41E-4197-A7A5-E9BE52A6056A}" srcId="{376F7450-6632-4E35-B7AC-CD121F3BAE61}" destId="{3C743750-00E3-4228-AB15-B39B5A9706FE}" srcOrd="2" destOrd="0" parTransId="{53ABB31A-1B42-4EE7-A739-25609CB86E33}" sibTransId="{0A56561E-4FB8-4A49-955D-8FDB08F531F7}"/>
    <dgm:cxn modelId="{EDCC3CBC-D10A-4478-8399-61FC464FA010}" type="presOf" srcId="{EB6DA0C4-29BF-40BE-8B14-05854FF8317A}" destId="{F6683BCD-C769-4FE8-89D5-93552B494648}" srcOrd="1" destOrd="0" presId="urn:microsoft.com/office/officeart/2005/8/layout/cycle7"/>
    <dgm:cxn modelId="{EBE80BBA-EA79-4B45-BC62-A81E5D17EE6C}" srcId="{376F7450-6632-4E35-B7AC-CD121F3BAE61}" destId="{4C99B132-445C-4E21-B754-176ADD9ED16E}" srcOrd="0" destOrd="0" parTransId="{B6E489A3-925C-44DF-AB3A-285BFAD50A3E}" sibTransId="{A88D6810-C8BE-4B6C-AF2F-5F91E34D9C0D}"/>
    <dgm:cxn modelId="{BB02A3D3-27AA-4688-BD59-7C760506BCED}" type="presOf" srcId="{EB6DA0C4-29BF-40BE-8B14-05854FF8317A}" destId="{BF018549-A4F1-4422-A820-5E61FA911474}" srcOrd="0" destOrd="0" presId="urn:microsoft.com/office/officeart/2005/8/layout/cycle7"/>
    <dgm:cxn modelId="{855AF066-3960-4F41-BEB6-AE28CDED55FC}" type="presOf" srcId="{4C99B132-445C-4E21-B754-176ADD9ED16E}" destId="{C52390CC-8EFA-4855-AEC3-AB772FAEAEED}" srcOrd="0" destOrd="0" presId="urn:microsoft.com/office/officeart/2005/8/layout/cycle7"/>
    <dgm:cxn modelId="{18B9A31E-D725-4CE7-9F02-BAB919409E5B}" srcId="{376F7450-6632-4E35-B7AC-CD121F3BAE61}" destId="{C04896B5-D9BA-4FAA-8248-68E2833CF65D}" srcOrd="1" destOrd="0" parTransId="{98BFF0B6-DB72-4DBD-99A2-3188022BF49F}" sibTransId="{EB6DA0C4-29BF-40BE-8B14-05854FF8317A}"/>
    <dgm:cxn modelId="{56BC80BC-9F8F-496F-80D6-44D477403933}" type="presOf" srcId="{3C743750-00E3-4228-AB15-B39B5A9706FE}" destId="{654304E9-D62A-4EF3-8657-2EB92554EB78}" srcOrd="0" destOrd="0" presId="urn:microsoft.com/office/officeart/2005/8/layout/cycle7"/>
    <dgm:cxn modelId="{64A4C10D-53A7-49DC-AF00-2B4CBE6FC871}" type="presOf" srcId="{A88D6810-C8BE-4B6C-AF2F-5F91E34D9C0D}" destId="{DE4518E7-45EF-4063-977B-B3F0505C2A7C}" srcOrd="0" destOrd="0" presId="urn:microsoft.com/office/officeart/2005/8/layout/cycle7"/>
    <dgm:cxn modelId="{46564F44-35FE-42EA-BD03-E9385A58FADF}" type="presParOf" srcId="{89CCF009-8607-43EF-A793-D239483EDB46}" destId="{C52390CC-8EFA-4855-AEC3-AB772FAEAEED}" srcOrd="0" destOrd="0" presId="urn:microsoft.com/office/officeart/2005/8/layout/cycle7"/>
    <dgm:cxn modelId="{CB862742-C9D3-4D1D-91A1-5B7208CBFFE3}" type="presParOf" srcId="{89CCF009-8607-43EF-A793-D239483EDB46}" destId="{DE4518E7-45EF-4063-977B-B3F0505C2A7C}" srcOrd="1" destOrd="0" presId="urn:microsoft.com/office/officeart/2005/8/layout/cycle7"/>
    <dgm:cxn modelId="{E956D863-1678-40AD-B124-02D4947FEC78}" type="presParOf" srcId="{DE4518E7-45EF-4063-977B-B3F0505C2A7C}" destId="{661C4EBD-AD72-4401-8D60-3D178FB9053C}" srcOrd="0" destOrd="0" presId="urn:microsoft.com/office/officeart/2005/8/layout/cycle7"/>
    <dgm:cxn modelId="{A40697EC-FB72-4E9F-8702-342B023BC929}" type="presParOf" srcId="{89CCF009-8607-43EF-A793-D239483EDB46}" destId="{CC1415F1-3C00-4FAD-90E3-AC450104D9FF}" srcOrd="2" destOrd="0" presId="urn:microsoft.com/office/officeart/2005/8/layout/cycle7"/>
    <dgm:cxn modelId="{FBF1E644-756A-480D-BEB0-E02C1EF8BEB4}" type="presParOf" srcId="{89CCF009-8607-43EF-A793-D239483EDB46}" destId="{BF018549-A4F1-4422-A820-5E61FA911474}" srcOrd="3" destOrd="0" presId="urn:microsoft.com/office/officeart/2005/8/layout/cycle7"/>
    <dgm:cxn modelId="{17FBE1D2-84A2-4016-91B0-AA1666FAB6F0}" type="presParOf" srcId="{BF018549-A4F1-4422-A820-5E61FA911474}" destId="{F6683BCD-C769-4FE8-89D5-93552B494648}" srcOrd="0" destOrd="0" presId="urn:microsoft.com/office/officeart/2005/8/layout/cycle7"/>
    <dgm:cxn modelId="{19733603-4FD4-46EE-82E4-1A604D350A9D}" type="presParOf" srcId="{89CCF009-8607-43EF-A793-D239483EDB46}" destId="{654304E9-D62A-4EF3-8657-2EB92554EB78}" srcOrd="4" destOrd="0" presId="urn:microsoft.com/office/officeart/2005/8/layout/cycle7"/>
    <dgm:cxn modelId="{693B696E-6B26-49B5-BFA1-F6DE0AB7BD49}" type="presParOf" srcId="{89CCF009-8607-43EF-A793-D239483EDB46}" destId="{B593ACD7-81C6-4E35-A96F-C94A6D31A607}" srcOrd="5" destOrd="0" presId="urn:microsoft.com/office/officeart/2005/8/layout/cycle7"/>
    <dgm:cxn modelId="{90BBE201-E204-4834-AE5D-1CE05C11BC60}" type="presParOf" srcId="{B593ACD7-81C6-4E35-A96F-C94A6D31A607}" destId="{DBFB1A42-503B-4E98-A6DB-914665FB30F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390CC-8EFA-4855-AEC3-AB772FAEAEED}">
      <dsp:nvSpPr>
        <dsp:cNvPr id="0" name=""/>
        <dsp:cNvSpPr/>
      </dsp:nvSpPr>
      <dsp:spPr>
        <a:xfrm>
          <a:off x="2539685" y="-194390"/>
          <a:ext cx="3150228" cy="1575114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Overall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Goals</a:t>
          </a:r>
          <a:endParaRPr lang="en-US" sz="29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85819" y="-148256"/>
        <a:ext cx="3057960" cy="1482846"/>
      </dsp:txXfrm>
    </dsp:sp>
    <dsp:sp modelId="{DE4518E7-45EF-4063-977B-B3F0505C2A7C}">
      <dsp:nvSpPr>
        <dsp:cNvPr id="0" name=""/>
        <dsp:cNvSpPr/>
      </dsp:nvSpPr>
      <dsp:spPr>
        <a:xfrm rot="3600000">
          <a:off x="4408491" y="2078903"/>
          <a:ext cx="1367331" cy="414192"/>
        </a:xfrm>
        <a:prstGeom prst="left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32749" y="2161741"/>
        <a:ext cx="1118815" cy="248516"/>
      </dsp:txXfrm>
    </dsp:sp>
    <dsp:sp modelId="{CC1415F1-3C00-4FAD-90E3-AC450104D9FF}">
      <dsp:nvSpPr>
        <dsp:cNvPr id="0" name=""/>
        <dsp:cNvSpPr/>
      </dsp:nvSpPr>
      <dsp:spPr>
        <a:xfrm>
          <a:off x="4494401" y="3191276"/>
          <a:ext cx="3150228" cy="1575114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Tactical  Responsibilities</a:t>
          </a:r>
          <a:endParaRPr lang="en-US" sz="29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40535" y="3237410"/>
        <a:ext cx="3057960" cy="1482846"/>
      </dsp:txXfrm>
    </dsp:sp>
    <dsp:sp modelId="{BF018549-A4F1-4422-A820-5E61FA911474}">
      <dsp:nvSpPr>
        <dsp:cNvPr id="0" name=""/>
        <dsp:cNvSpPr/>
      </dsp:nvSpPr>
      <dsp:spPr>
        <a:xfrm rot="10800250">
          <a:off x="3725622" y="3771591"/>
          <a:ext cx="683358" cy="414192"/>
        </a:xfrm>
        <a:prstGeom prst="left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849880" y="3854429"/>
        <a:ext cx="434842" cy="248516"/>
      </dsp:txXfrm>
    </dsp:sp>
    <dsp:sp modelId="{654304E9-D62A-4EF3-8657-2EB92554EB78}">
      <dsp:nvSpPr>
        <dsp:cNvPr id="0" name=""/>
        <dsp:cNvSpPr/>
      </dsp:nvSpPr>
      <dsp:spPr>
        <a:xfrm>
          <a:off x="489974" y="3190984"/>
          <a:ext cx="3150228" cy="1575114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Roles</a:t>
          </a:r>
          <a:endParaRPr lang="en-US" sz="29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6108" y="3237118"/>
        <a:ext cx="3057960" cy="1482846"/>
      </dsp:txXfrm>
    </dsp:sp>
    <dsp:sp modelId="{B593ACD7-81C6-4E35-A96F-C94A6D31A607}">
      <dsp:nvSpPr>
        <dsp:cNvPr id="0" name=""/>
        <dsp:cNvSpPr/>
      </dsp:nvSpPr>
      <dsp:spPr>
        <a:xfrm rot="18071595">
          <a:off x="2417905" y="2078758"/>
          <a:ext cx="1344077" cy="414192"/>
        </a:xfrm>
        <a:prstGeom prst="left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42163" y="2161596"/>
        <a:ext cx="1095561" cy="248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>
              <a:defRPr/>
            </a:pPr>
            <a:fld id="{0B01EFF6-4209-46A5-AD04-137F1FF5E609}" type="datetimeFigureOut">
              <a:rPr lang="en-US"/>
              <a:pPr>
                <a:defRPr/>
              </a:pPr>
              <a:t>9/3/2014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81D18F55-EE03-4FFC-A6D0-70F29A9E3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933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0648BF7-C785-42B9-B0B1-B9EC939BE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5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ADA9A5-CCF0-4426-B272-E13D64A7D6A3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0648BF7-C785-42B9-B0B1-B9EC939BE6F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34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0" y="152400"/>
            <a:ext cx="9144000" cy="4064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PURCHASING &amp; SUPPLY CHAIN MANAGEMENT,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6e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pperplate Gothic Bold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143000"/>
            <a:ext cx="8534400" cy="2457450"/>
          </a:xfrm>
          <a:solidFill>
            <a:srgbClr val="002060"/>
          </a:solidFill>
        </p:spPr>
        <p:txBody>
          <a:bodyPr tIns="45720" bIns="45720"/>
          <a:lstStyle>
            <a:lvl1pPr>
              <a:defRPr sz="4800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4114800"/>
            <a:ext cx="6248400" cy="1524000"/>
          </a:xfrm>
        </p:spPr>
        <p:txBody>
          <a:bodyPr/>
          <a:lstStyle>
            <a:lvl1pPr marL="0" indent="0" algn="r">
              <a:buFontTx/>
              <a:buNone/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038600" y="6019800"/>
            <a:ext cx="4800600" cy="701675"/>
          </a:xfrm>
        </p:spPr>
        <p:txBody>
          <a:bodyPr anchor="b"/>
          <a:lstStyle>
            <a:lvl1pPr>
              <a:defRPr sz="1800" i="1" cap="all" baseline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South-Western Cengage Learning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35" y="3886200"/>
            <a:ext cx="1819729" cy="2247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>
                <a:solidFill>
                  <a:srgbClr val="002060"/>
                </a:solidFill>
              </a:defRPr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29600" y="6248400"/>
            <a:ext cx="457200" cy="47625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fld id="{F667B15A-2A43-4545-901F-F14E19ADF5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2029DE-4962-4430-A982-0BEBF68799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FB762-E088-4E69-9A7F-CF01DC9B66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F233B-A8EA-49F2-961F-F60C2B7DC3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DBC2B-2A46-4710-BF14-E8B8336717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16309-80B6-4C6F-8CE5-E31428108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4E1E8-76C9-4077-825A-B05609B2D4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ED214-9DD1-4A43-8FD9-C7D4D48DB4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3084C-CD3B-4683-A1E4-517F5DAC0D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84197-3966-4612-9C9F-13201AA59D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096000"/>
            <a:ext cx="7772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245225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52029DE-4962-4430-A982-0BEBF68799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4800" y="6248400"/>
            <a:ext cx="26670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l"/>
            <a:r>
              <a:rPr lang="en-US" sz="800" b="1" dirty="0" smtClean="0">
                <a:solidFill>
                  <a:srgbClr val="002060"/>
                </a:solidFill>
                <a:effectLst/>
              </a:rPr>
              <a:t>©</a:t>
            </a:r>
            <a:r>
              <a:rPr lang="en-US" sz="800" b="1" baseline="0" dirty="0" smtClean="0">
                <a:solidFill>
                  <a:srgbClr val="002060"/>
                </a:solidFill>
                <a:effectLst/>
              </a:rPr>
              <a:t> 2016 Cengage Learning. All rights reserved. May not be scanned, copied or duplicated, or posted to a publically accessible website, in whole or in part.</a:t>
            </a:r>
            <a:endParaRPr lang="en-US" sz="800" b="1" dirty="0">
              <a:solidFill>
                <a:srgbClr val="002060"/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71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600200"/>
            <a:ext cx="8686800" cy="2000250"/>
          </a:xfrm>
          <a:solidFill>
            <a:srgbClr val="002060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Purchasing Process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i="1" dirty="0" smtClean="0"/>
              <a:t>Chapter 2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038600" y="6019800"/>
            <a:ext cx="4876800" cy="701675"/>
          </a:xfrm>
        </p:spPr>
        <p:txBody>
          <a:bodyPr anchor="b"/>
          <a:lstStyle/>
          <a:p>
            <a:pPr>
              <a:defRPr/>
            </a:pPr>
            <a:r>
              <a:rPr lang="en-US" sz="1800" i="1" dirty="0" smtClean="0"/>
              <a:t>SOUTH-WESTERN CENGAGE LEARNING</a:t>
            </a:r>
            <a:endParaRPr lang="en-US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objectives</a:t>
            </a:r>
          </a:p>
          <a:p>
            <a:pPr>
              <a:defRPr/>
            </a:pPr>
            <a:r>
              <a:rPr lang="en-US" dirty="0" smtClean="0"/>
              <a:t>Strategic supply management roles and responsibilities</a:t>
            </a:r>
          </a:p>
          <a:p>
            <a:pPr>
              <a:defRPr/>
            </a:pPr>
            <a:r>
              <a:rPr lang="en-US" dirty="0" smtClean="0"/>
              <a:t>Improving the procure-to-pay process</a:t>
            </a:r>
          </a:p>
          <a:p>
            <a:pPr>
              <a:defRPr/>
            </a:pPr>
            <a:r>
              <a:rPr lang="en-US" dirty="0" smtClean="0"/>
              <a:t>Approval, contract, and purchase order preparation</a:t>
            </a:r>
          </a:p>
          <a:p>
            <a:pPr>
              <a:defRPr/>
            </a:pPr>
            <a:r>
              <a:rPr lang="en-US" dirty="0" smtClean="0"/>
              <a:t>Types of purchases</a:t>
            </a:r>
          </a:p>
          <a:p>
            <a:pPr>
              <a:defRPr/>
            </a:pPr>
            <a:r>
              <a:rPr lang="en-US" dirty="0" smtClean="0"/>
              <a:t>Improving the purchasing process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F23678D-53C5-4D5D-A8CB-0E1D916141C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Roles and Responsibilities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the Purchasing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Identify user requirements</a:t>
            </a:r>
          </a:p>
          <a:p>
            <a:pPr>
              <a:defRPr/>
            </a:pPr>
            <a:r>
              <a:rPr lang="en-US" dirty="0" smtClean="0"/>
              <a:t>Evaluate user needs effectively and efficiently</a:t>
            </a:r>
          </a:p>
          <a:p>
            <a:pPr>
              <a:defRPr/>
            </a:pPr>
            <a:r>
              <a:rPr lang="en-US" dirty="0" smtClean="0"/>
              <a:t>Identify suppliers to meet that need</a:t>
            </a:r>
          </a:p>
          <a:p>
            <a:pPr>
              <a:defRPr/>
            </a:pPr>
            <a:r>
              <a:rPr lang="en-US" dirty="0" smtClean="0"/>
              <a:t>Develop agreements with suppliers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B30246-46AF-45E4-97CC-0714037AAA9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99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the Purchasing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Develop ordering mechanism</a:t>
            </a:r>
          </a:p>
          <a:p>
            <a:pPr>
              <a:defRPr/>
            </a:pPr>
            <a:r>
              <a:rPr lang="en-US" dirty="0" smtClean="0"/>
              <a:t>Ensure payment occurs promptly</a:t>
            </a:r>
          </a:p>
          <a:p>
            <a:pPr>
              <a:defRPr/>
            </a:pPr>
            <a:r>
              <a:rPr lang="en-US" dirty="0" smtClean="0"/>
              <a:t>Ascertain that need was effectively met</a:t>
            </a:r>
          </a:p>
          <a:p>
            <a:pPr>
              <a:defRPr/>
            </a:pPr>
            <a:r>
              <a:rPr lang="en-US" dirty="0" smtClean="0"/>
              <a:t>Drive continuous improvement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B30246-46AF-45E4-97CC-0714037AAA9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09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Purchasing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Supply assurance</a:t>
            </a:r>
          </a:p>
          <a:p>
            <a:pPr>
              <a:defRPr/>
            </a:pPr>
            <a:r>
              <a:rPr lang="en-US" dirty="0" smtClean="0"/>
              <a:t>Manage sourcing process efficiently and effectively</a:t>
            </a:r>
          </a:p>
          <a:p>
            <a:pPr>
              <a:defRPr/>
            </a:pPr>
            <a:r>
              <a:rPr lang="en-US" dirty="0" smtClean="0"/>
              <a:t>Supplier performance management</a:t>
            </a:r>
          </a:p>
          <a:p>
            <a:pPr>
              <a:defRPr/>
            </a:pPr>
            <a:r>
              <a:rPr lang="en-US" dirty="0" smtClean="0"/>
              <a:t>Develop aligned goals with internal stakeholders</a:t>
            </a:r>
          </a:p>
          <a:p>
            <a:pPr>
              <a:defRPr/>
            </a:pPr>
            <a:r>
              <a:rPr lang="en-US" dirty="0" smtClean="0"/>
              <a:t>Develop integrated supply strategies that support business goals and objectives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622BFEF-92C4-442D-B630-1B9587DD9D2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Supply Continuity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Source products/services at right price</a:t>
            </a:r>
          </a:p>
          <a:p>
            <a:pPr>
              <a:defRPr/>
            </a:pPr>
            <a:r>
              <a:rPr lang="en-US" dirty="0" smtClean="0"/>
              <a:t>Source them from right source</a:t>
            </a:r>
          </a:p>
          <a:p>
            <a:pPr>
              <a:defRPr/>
            </a:pPr>
            <a:r>
              <a:rPr lang="en-US" dirty="0" smtClean="0"/>
              <a:t>Source them at right specification that meets users’ needs</a:t>
            </a:r>
          </a:p>
          <a:p>
            <a:pPr>
              <a:defRPr/>
            </a:pPr>
            <a:r>
              <a:rPr lang="en-US" dirty="0" smtClean="0"/>
              <a:t>Source them in right quantity</a:t>
            </a:r>
          </a:p>
          <a:p>
            <a:pPr>
              <a:defRPr/>
            </a:pPr>
            <a:r>
              <a:rPr lang="en-US" dirty="0" smtClean="0"/>
              <a:t>Arrange for delivery/service performance at right time to right internal customer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DA05120-5800-4598-B22D-9FB38CD1F46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 Sourcing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Determine staffing levels</a:t>
            </a:r>
          </a:p>
          <a:p>
            <a:pPr>
              <a:defRPr/>
            </a:pPr>
            <a:r>
              <a:rPr lang="en-US" dirty="0" smtClean="0"/>
              <a:t>Develop and adhere to administrative budgets</a:t>
            </a:r>
          </a:p>
          <a:p>
            <a:pPr>
              <a:defRPr/>
            </a:pPr>
            <a:r>
              <a:rPr lang="en-US" dirty="0" smtClean="0"/>
              <a:t>Provide professional training and growth opportunities for employees</a:t>
            </a:r>
          </a:p>
          <a:p>
            <a:pPr>
              <a:defRPr/>
            </a:pPr>
            <a:r>
              <a:rPr lang="en-US" dirty="0" smtClean="0"/>
              <a:t>Introduce improved buying channels within procure-to-pay systems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9FE6C9-9783-4B49-8289-F4D6A7BFCDE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Performance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Select competitive suppliers</a:t>
            </a:r>
          </a:p>
          <a:p>
            <a:pPr>
              <a:defRPr/>
            </a:pPr>
            <a:r>
              <a:rPr lang="en-US" dirty="0" smtClean="0"/>
              <a:t>Identify new suppliers with high potential and develop closer relationships</a:t>
            </a:r>
          </a:p>
          <a:p>
            <a:pPr>
              <a:defRPr/>
            </a:pPr>
            <a:r>
              <a:rPr lang="en-US" dirty="0" smtClean="0"/>
              <a:t>Improve existing suppliers</a:t>
            </a:r>
          </a:p>
          <a:p>
            <a:pPr>
              <a:defRPr/>
            </a:pPr>
            <a:r>
              <a:rPr lang="en-US" dirty="0" smtClean="0"/>
              <a:t>Develop new suppliers that are not competitive with current suppliers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48D78C0-057A-4D81-8636-39170B157E9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Develop Aligned Goals with</a:t>
            </a:r>
            <a:br>
              <a:rPr lang="en-US" dirty="0" smtClean="0"/>
            </a:br>
            <a:r>
              <a:rPr lang="en-US" dirty="0" smtClean="0"/>
              <a:t>Internal Stakeholders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Consider internal customers as stakeholders</a:t>
            </a:r>
          </a:p>
          <a:p>
            <a:pPr>
              <a:defRPr/>
            </a:pPr>
            <a:r>
              <a:rPr lang="en-US" dirty="0" smtClean="0"/>
              <a:t>Establish strong cross-boundary communication</a:t>
            </a:r>
          </a:p>
          <a:p>
            <a:pPr>
              <a:defRPr/>
            </a:pPr>
            <a:r>
              <a:rPr lang="en-US" dirty="0" smtClean="0"/>
              <a:t>Develop cross-functional coordination and collaboration</a:t>
            </a:r>
          </a:p>
          <a:p>
            <a:pPr>
              <a:defRPr/>
            </a:pPr>
            <a:r>
              <a:rPr lang="en-US" dirty="0" smtClean="0"/>
              <a:t>Develop positive, problem-solving relationships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4E8B0FB-F129-43E3-B5B4-8DFC2A480E5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Develop Integrated Strategies that Support Goals and Objectives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Match functional supply goals with organizational goals</a:t>
            </a:r>
          </a:p>
          <a:p>
            <a:pPr>
              <a:defRPr/>
            </a:pPr>
            <a:r>
              <a:rPr lang="en-US" dirty="0" smtClean="0"/>
              <a:t>Become mutually-supportive, not counter-productive</a:t>
            </a:r>
          </a:p>
          <a:p>
            <a:pPr>
              <a:defRPr/>
            </a:pPr>
            <a:r>
              <a:rPr lang="en-US" dirty="0" smtClean="0"/>
              <a:t>Leverage supply management’s substantial impact on firm’s bottom line</a:t>
            </a:r>
          </a:p>
          <a:p>
            <a:pPr>
              <a:defRPr/>
            </a:pPr>
            <a:r>
              <a:rPr lang="en-US" dirty="0" smtClean="0"/>
              <a:t>Utilize supply management as strategic core competency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0FDE54-8FBE-431E-957B-DD1D5909BA5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Not Being Strategic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management personnel have not historically participated in senior-level corporate planning</a:t>
            </a:r>
          </a:p>
          <a:p>
            <a:r>
              <a:rPr lang="en-US" dirty="0" smtClean="0"/>
              <a:t>Executive management has not always recognized benefits of world-class supply management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Supply Market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Updates on supply market conditions and trends</a:t>
            </a:r>
          </a:p>
          <a:p>
            <a:pPr>
              <a:defRPr/>
            </a:pPr>
            <a:r>
              <a:rPr lang="en-US" dirty="0" smtClean="0"/>
              <a:t>Identify emerging materials and service technologies</a:t>
            </a:r>
          </a:p>
          <a:p>
            <a:pPr>
              <a:defRPr/>
            </a:pPr>
            <a:r>
              <a:rPr lang="en-US" dirty="0" smtClean="0"/>
              <a:t>Develop supply options and contingency plans to reduce risk</a:t>
            </a:r>
          </a:p>
          <a:p>
            <a:pPr>
              <a:defRPr/>
            </a:pPr>
            <a:r>
              <a:rPr lang="en-US" dirty="0" smtClean="0"/>
              <a:t>Support requirements for diverse and globally competitive supply base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74E6CF-56A2-4A96-9803-70153A01CE4A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Strategic Supply Management Roles and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Spend analysis</a:t>
            </a:r>
          </a:p>
          <a:p>
            <a:pPr>
              <a:defRPr/>
            </a:pPr>
            <a:r>
              <a:rPr lang="en-US" dirty="0" smtClean="0"/>
              <a:t>Demand management and specifications/statements of work</a:t>
            </a:r>
          </a:p>
          <a:p>
            <a:pPr>
              <a:defRPr/>
            </a:pPr>
            <a:r>
              <a:rPr lang="en-US" dirty="0" smtClean="0"/>
              <a:t>Category management and supplier evaluation/selection</a:t>
            </a:r>
          </a:p>
          <a:p>
            <a:pPr>
              <a:defRPr/>
            </a:pPr>
            <a:r>
              <a:rPr lang="en-US" dirty="0" smtClean="0"/>
              <a:t>Contract management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Strategic Supply Management Roles and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Cost management</a:t>
            </a:r>
          </a:p>
          <a:p>
            <a:pPr>
              <a:defRPr/>
            </a:pPr>
            <a:r>
              <a:rPr lang="en-US" dirty="0" smtClean="0"/>
              <a:t>Managing procure-to-pay process</a:t>
            </a:r>
          </a:p>
          <a:p>
            <a:pPr>
              <a:defRPr/>
            </a:pPr>
            <a:r>
              <a:rPr lang="en-US" dirty="0" smtClean="0"/>
              <a:t>Supplier relationship management</a:t>
            </a:r>
          </a:p>
          <a:p>
            <a:pPr>
              <a:defRPr/>
            </a:pPr>
            <a:r>
              <a:rPr lang="en-US" dirty="0" smtClean="0"/>
              <a:t>Establish a supply management strategy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Spend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Process of collecting historical data by commodity</a:t>
            </a:r>
          </a:p>
          <a:p>
            <a:pPr>
              <a:defRPr/>
            </a:pPr>
            <a:r>
              <a:rPr lang="en-US" dirty="0" smtClean="0"/>
              <a:t>Drive all spend to a </a:t>
            </a:r>
            <a:r>
              <a:rPr lang="en-US" i="1" dirty="0" smtClean="0"/>
              <a:t>unit</a:t>
            </a:r>
            <a:r>
              <a:rPr lang="en-US" dirty="0" smtClean="0"/>
              <a:t> or </a:t>
            </a:r>
            <a:r>
              <a:rPr lang="en-US" i="1" dirty="0" smtClean="0"/>
              <a:t>rate</a:t>
            </a:r>
            <a:r>
              <a:rPr lang="en-US" dirty="0" smtClean="0"/>
              <a:t> of consumption</a:t>
            </a:r>
          </a:p>
          <a:p>
            <a:pPr>
              <a:defRPr/>
            </a:pPr>
            <a:r>
              <a:rPr lang="en-US" dirty="0" smtClean="0"/>
              <a:t>Used to drive strategies in …</a:t>
            </a:r>
          </a:p>
          <a:p>
            <a:pPr lvl="1">
              <a:defRPr/>
            </a:pPr>
            <a:r>
              <a:rPr lang="en-US" dirty="0" smtClean="0"/>
              <a:t>Demand management</a:t>
            </a:r>
          </a:p>
          <a:p>
            <a:pPr lvl="1">
              <a:defRPr/>
            </a:pPr>
            <a:r>
              <a:rPr lang="en-US" dirty="0" smtClean="0"/>
              <a:t>Commodity management</a:t>
            </a:r>
          </a:p>
          <a:p>
            <a:pPr lvl="1">
              <a:defRPr/>
            </a:pPr>
            <a:r>
              <a:rPr lang="en-US" dirty="0" smtClean="0"/>
              <a:t>Risk management</a:t>
            </a:r>
          </a:p>
          <a:p>
            <a:pPr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Demand Management and Specifications/SOWs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Process of using consumption data to forecast and estimate future consumption</a:t>
            </a:r>
          </a:p>
          <a:p>
            <a:pPr>
              <a:defRPr/>
            </a:pPr>
            <a:r>
              <a:rPr lang="en-US" dirty="0" smtClean="0"/>
              <a:t>Optimize sourcing strategies</a:t>
            </a:r>
          </a:p>
          <a:p>
            <a:pPr>
              <a:defRPr/>
            </a:pPr>
            <a:r>
              <a:rPr lang="en-US" dirty="0" smtClean="0"/>
              <a:t>Proactively set policies, procedures, and measurement systems</a:t>
            </a:r>
          </a:p>
          <a:p>
            <a:pPr>
              <a:defRPr/>
            </a:pPr>
            <a:r>
              <a:rPr lang="en-US" dirty="0" smtClean="0"/>
              <a:t>Ensure appropriate levels of capacity in supply base to minimize risk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</a:t>
            </a:r>
            <a:r>
              <a:rPr lang="en-US" b="0" dirty="0" smtClean="0"/>
              <a:t>ng </a:t>
            </a:r>
            <a:r>
              <a:rPr lang="en-US" dirty="0" smtClean="0"/>
              <a:t>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Demand Management and Specifications/SOWs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Establish fixed set of standards to limit options</a:t>
            </a:r>
          </a:p>
          <a:p>
            <a:pPr>
              <a:defRPr/>
            </a:pPr>
            <a:r>
              <a:rPr lang="en-US" dirty="0" smtClean="0"/>
              <a:t>Restrict </a:t>
            </a:r>
            <a:r>
              <a:rPr lang="en-US" dirty="0"/>
              <a:t>supply base to </a:t>
            </a:r>
            <a:r>
              <a:rPr lang="en-US" dirty="0" smtClean="0"/>
              <a:t>include only preferred </a:t>
            </a:r>
            <a:r>
              <a:rPr lang="en-US" dirty="0"/>
              <a:t>suppliers that </a:t>
            </a:r>
            <a:r>
              <a:rPr lang="en-US" dirty="0" smtClean="0"/>
              <a:t>meet </a:t>
            </a:r>
            <a:r>
              <a:rPr lang="en-US" dirty="0"/>
              <a:t>risk and compliance requirements</a:t>
            </a:r>
          </a:p>
          <a:p>
            <a:pPr>
              <a:defRPr/>
            </a:pPr>
            <a:r>
              <a:rPr lang="en-US" dirty="0" smtClean="0"/>
              <a:t>Challenge product and service specifications to drive out costs</a:t>
            </a:r>
          </a:p>
          <a:p>
            <a:pPr>
              <a:defRPr/>
            </a:pPr>
            <a:r>
              <a:rPr lang="en-US" dirty="0"/>
              <a:t>Review and develop statements of </a:t>
            </a:r>
            <a:r>
              <a:rPr lang="en-US" dirty="0" smtClean="0"/>
              <a:t>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02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Category Management and Supplier Evaluation/Selection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Process of developing insights into…</a:t>
            </a:r>
          </a:p>
          <a:p>
            <a:pPr lvl="1">
              <a:defRPr/>
            </a:pPr>
            <a:r>
              <a:rPr lang="en-US" dirty="0" smtClean="0"/>
              <a:t>Stakeholder requirements</a:t>
            </a:r>
          </a:p>
          <a:p>
            <a:pPr lvl="1">
              <a:defRPr/>
            </a:pPr>
            <a:r>
              <a:rPr lang="en-US" dirty="0" smtClean="0"/>
              <a:t>External industry intelligence</a:t>
            </a:r>
          </a:p>
          <a:p>
            <a:pPr lvl="1">
              <a:defRPr/>
            </a:pPr>
            <a:r>
              <a:rPr lang="en-US" dirty="0" smtClean="0"/>
              <a:t>Supply base capabilities</a:t>
            </a:r>
          </a:p>
          <a:p>
            <a:pPr lvl="1">
              <a:defRPr/>
            </a:pPr>
            <a:r>
              <a:rPr lang="en-US" dirty="0" smtClean="0"/>
              <a:t>Operational risks</a:t>
            </a:r>
          </a:p>
          <a:p>
            <a:pPr lvl="1">
              <a:defRPr/>
            </a:pPr>
            <a:r>
              <a:rPr lang="en-US" dirty="0" smtClean="0"/>
              <a:t>Strategy development</a:t>
            </a:r>
          </a:p>
          <a:p>
            <a:pPr>
              <a:defRPr/>
            </a:pPr>
            <a:r>
              <a:rPr lang="en-US" dirty="0" smtClean="0"/>
              <a:t>Identify competitive value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Category Management and Supplier Evaluation/Selection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Category strategy elements</a:t>
            </a:r>
          </a:p>
          <a:p>
            <a:pPr lvl="1">
              <a:defRPr/>
            </a:pPr>
            <a:r>
              <a:rPr lang="en-US" dirty="0" smtClean="0"/>
              <a:t>Business case</a:t>
            </a:r>
            <a:r>
              <a:rPr lang="en-US" dirty="0"/>
              <a:t> </a:t>
            </a:r>
            <a:r>
              <a:rPr lang="en-US" dirty="0" smtClean="0"/>
              <a:t>to identify rationale for plan</a:t>
            </a:r>
          </a:p>
          <a:p>
            <a:pPr lvl="1">
              <a:defRPr/>
            </a:pPr>
            <a:r>
              <a:rPr lang="en-US" dirty="0" smtClean="0"/>
              <a:t>Risk mitigation plan</a:t>
            </a:r>
          </a:p>
          <a:p>
            <a:pPr lvl="1">
              <a:defRPr/>
            </a:pPr>
            <a:r>
              <a:rPr lang="en-US" dirty="0" smtClean="0"/>
              <a:t>Business value derived from implementation</a:t>
            </a:r>
          </a:p>
          <a:p>
            <a:pPr lvl="1">
              <a:defRPr/>
            </a:pPr>
            <a:r>
              <a:rPr lang="en-US" dirty="0" smtClean="0"/>
              <a:t>Negotiation plan</a:t>
            </a:r>
          </a:p>
          <a:p>
            <a:pPr lvl="1">
              <a:defRPr/>
            </a:pPr>
            <a:r>
              <a:rPr lang="en-US" dirty="0" smtClean="0"/>
              <a:t>Supplier scorecard</a:t>
            </a:r>
          </a:p>
          <a:p>
            <a:pPr lvl="1">
              <a:defRPr/>
            </a:pPr>
            <a:r>
              <a:rPr lang="en-US" dirty="0" smtClean="0"/>
              <a:t>Sourcing work plan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How to award contracts</a:t>
            </a:r>
          </a:p>
          <a:p>
            <a:pPr lvl="1">
              <a:defRPr/>
            </a:pPr>
            <a:r>
              <a:rPr lang="en-US" dirty="0" smtClean="0"/>
              <a:t>Competitive bidding</a:t>
            </a:r>
          </a:p>
          <a:p>
            <a:pPr lvl="2">
              <a:defRPr/>
            </a:pPr>
            <a:r>
              <a:rPr lang="en-US" dirty="0" smtClean="0"/>
              <a:t>How many suppliers to bid?</a:t>
            </a:r>
          </a:p>
          <a:p>
            <a:pPr lvl="1">
              <a:defRPr/>
            </a:pPr>
            <a:r>
              <a:rPr lang="en-US" dirty="0" smtClean="0"/>
              <a:t>Negotiation</a:t>
            </a:r>
          </a:p>
          <a:p>
            <a:pPr lvl="2">
              <a:defRPr/>
            </a:pPr>
            <a:r>
              <a:rPr lang="en-US" dirty="0" smtClean="0"/>
              <a:t>Use of cross-functional team?</a:t>
            </a:r>
          </a:p>
          <a:p>
            <a:pPr lvl="1">
              <a:defRPr/>
            </a:pPr>
            <a:r>
              <a:rPr lang="en-US" dirty="0" smtClean="0"/>
              <a:t>Some combination of both</a:t>
            </a:r>
          </a:p>
          <a:p>
            <a:pPr>
              <a:defRPr/>
            </a:pPr>
            <a:r>
              <a:rPr lang="en-US" dirty="0" smtClean="0"/>
              <a:t>Supply management has ultimate responsibility for the contract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Definition</a:t>
            </a:r>
          </a:p>
          <a:p>
            <a:pPr lvl="1">
              <a:defRPr/>
            </a:pPr>
            <a:r>
              <a:rPr lang="en-US" dirty="0" smtClean="0"/>
              <a:t>“A process associated with defining the contract, defining roles and responsibilities of both parties, and advising when to modify and ensure appropriate escalation.”</a:t>
            </a:r>
          </a:p>
          <a:p>
            <a:pPr>
              <a:defRPr/>
            </a:pPr>
            <a:r>
              <a:rPr lang="en-US" dirty="0" smtClean="0"/>
              <a:t>Need for …</a:t>
            </a:r>
          </a:p>
          <a:p>
            <a:pPr lvl="1">
              <a:defRPr/>
            </a:pPr>
            <a:r>
              <a:rPr lang="en-US" dirty="0" smtClean="0"/>
              <a:t>Accuracy in terms and conditions</a:t>
            </a:r>
          </a:p>
          <a:p>
            <a:pPr lvl="1">
              <a:defRPr/>
            </a:pPr>
            <a:r>
              <a:rPr lang="en-US" dirty="0" smtClean="0"/>
              <a:t>Alignment with category strategy, required service levels, and periodic audits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Need to trigger proactive sourcing </a:t>
            </a:r>
            <a:r>
              <a:rPr lang="en-US" i="1" dirty="0" smtClean="0"/>
              <a:t>prior</a:t>
            </a:r>
            <a:r>
              <a:rPr lang="en-US" dirty="0" smtClean="0"/>
              <a:t> to contract expiration</a:t>
            </a:r>
          </a:p>
          <a:p>
            <a:pPr>
              <a:defRPr/>
            </a:pPr>
            <a:r>
              <a:rPr lang="en-US" dirty="0" smtClean="0"/>
              <a:t>Maintenance of contract database</a:t>
            </a:r>
          </a:p>
          <a:p>
            <a:pPr>
              <a:defRPr/>
            </a:pPr>
            <a:r>
              <a:rPr lang="en-US" dirty="0" smtClean="0"/>
              <a:t>Initiation of compliance and/or improvement actions when less-than-desirable supplier performance occurs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Understand true cost of purchased goods and services</a:t>
            </a:r>
          </a:p>
          <a:p>
            <a:pPr lvl="1">
              <a:defRPr/>
            </a:pPr>
            <a:r>
              <a:rPr lang="en-US" dirty="0" smtClean="0"/>
              <a:t>Unbundling price paid and various components over product lifecycle</a:t>
            </a:r>
          </a:p>
          <a:p>
            <a:pPr lvl="1">
              <a:defRPr/>
            </a:pPr>
            <a:r>
              <a:rPr lang="en-US" dirty="0" smtClean="0"/>
              <a:t>Deliver a target cost and a unit rate</a:t>
            </a:r>
          </a:p>
          <a:p>
            <a:pPr>
              <a:defRPr/>
            </a:pPr>
            <a:r>
              <a:rPr lang="en-US" dirty="0" smtClean="0"/>
              <a:t>Use of decision-support tools and techniques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Develop insights to …</a:t>
            </a:r>
          </a:p>
          <a:p>
            <a:pPr lvl="1">
              <a:defRPr/>
            </a:pPr>
            <a:r>
              <a:rPr lang="en-US" dirty="0" smtClean="0"/>
              <a:t>Cost of supporting a process or commodity</a:t>
            </a:r>
          </a:p>
          <a:p>
            <a:pPr lvl="1">
              <a:defRPr/>
            </a:pPr>
            <a:r>
              <a:rPr lang="en-US" dirty="0" smtClean="0"/>
              <a:t>The gap between cost drivers and assumed business case</a:t>
            </a:r>
          </a:p>
          <a:p>
            <a:pPr lvl="1">
              <a:defRPr/>
            </a:pPr>
            <a:r>
              <a:rPr lang="en-US" dirty="0" smtClean="0"/>
              <a:t>Identify the business case</a:t>
            </a:r>
          </a:p>
          <a:p>
            <a:pPr lvl="1">
              <a:defRPr/>
            </a:pPr>
            <a:r>
              <a:rPr lang="en-US" dirty="0" smtClean="0"/>
              <a:t>Total cost of offering a service</a:t>
            </a:r>
          </a:p>
          <a:p>
            <a:pPr lvl="1">
              <a:defRPr/>
            </a:pPr>
            <a:r>
              <a:rPr lang="en-US" dirty="0" smtClean="0"/>
              <a:t>Development of cost models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the Procure-to-Pay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82000" cy="48307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Automation of all transactional activities including …</a:t>
            </a:r>
          </a:p>
          <a:p>
            <a:pPr lvl="1">
              <a:defRPr/>
            </a:pPr>
            <a:r>
              <a:rPr lang="en-US" dirty="0" smtClean="0"/>
              <a:t>Requisitioning</a:t>
            </a:r>
          </a:p>
          <a:p>
            <a:pPr lvl="1">
              <a:defRPr/>
            </a:pPr>
            <a:r>
              <a:rPr lang="en-US" dirty="0" smtClean="0"/>
              <a:t>RFX (i.e., RFI, RFP, RFQ)</a:t>
            </a:r>
          </a:p>
          <a:p>
            <a:pPr lvl="1">
              <a:defRPr/>
            </a:pPr>
            <a:r>
              <a:rPr lang="en-US" dirty="0" smtClean="0"/>
              <a:t>Contract award</a:t>
            </a:r>
          </a:p>
          <a:p>
            <a:pPr lvl="1">
              <a:defRPr/>
            </a:pPr>
            <a:r>
              <a:rPr lang="en-US" dirty="0" smtClean="0"/>
              <a:t>Orders</a:t>
            </a:r>
          </a:p>
          <a:p>
            <a:pPr lvl="1">
              <a:defRPr/>
            </a:pPr>
            <a:r>
              <a:rPr lang="en-US" dirty="0" smtClean="0"/>
              <a:t>Approval</a:t>
            </a:r>
          </a:p>
          <a:p>
            <a:pPr lvl="1">
              <a:defRPr/>
            </a:pPr>
            <a:r>
              <a:rPr lang="en-US" dirty="0" smtClean="0"/>
              <a:t>Receipt</a:t>
            </a:r>
          </a:p>
          <a:p>
            <a:pPr lvl="1">
              <a:defRPr/>
            </a:pPr>
            <a:r>
              <a:rPr lang="en-US" dirty="0" smtClean="0"/>
              <a:t>Payment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Relationship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Day-to-day transactions</a:t>
            </a:r>
          </a:p>
          <a:p>
            <a:pPr>
              <a:defRPr/>
            </a:pPr>
            <a:r>
              <a:rPr lang="en-US" dirty="0" smtClean="0"/>
              <a:t>Identification and mitigation of operational risk and deliverables</a:t>
            </a:r>
          </a:p>
          <a:p>
            <a:pPr>
              <a:defRPr/>
            </a:pPr>
            <a:r>
              <a:rPr lang="en-US" dirty="0" smtClean="0"/>
              <a:t>Business continuity planning</a:t>
            </a:r>
          </a:p>
          <a:p>
            <a:pPr>
              <a:defRPr/>
            </a:pPr>
            <a:r>
              <a:rPr lang="en-US" dirty="0" smtClean="0"/>
              <a:t>Understanding suppliers’ business challenges</a:t>
            </a:r>
          </a:p>
          <a:p>
            <a:pPr>
              <a:defRPr/>
            </a:pPr>
            <a:r>
              <a:rPr lang="en-US" dirty="0" smtClean="0"/>
              <a:t>Identification of opportunities to improve value and reduce cost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Relationship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Establishing supplier scorecard metrics and reviewing progress</a:t>
            </a:r>
          </a:p>
          <a:p>
            <a:pPr>
              <a:defRPr/>
            </a:pPr>
            <a:r>
              <a:rPr lang="en-US" dirty="0" smtClean="0"/>
              <a:t>Contract terms and conditions (i.e., the T’s and C’s)</a:t>
            </a:r>
          </a:p>
          <a:p>
            <a:pPr>
              <a:defRPr/>
            </a:pPr>
            <a:r>
              <a:rPr lang="en-US" dirty="0" smtClean="0"/>
              <a:t>Leveraging flow of information between key internal process owners and suppliers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Establish a Supply</a:t>
            </a:r>
            <a:br>
              <a:rPr lang="en-US" dirty="0" smtClean="0"/>
            </a:br>
            <a:r>
              <a:rPr lang="en-US" dirty="0" smtClean="0"/>
              <a:t>Management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Repeatable and well-defined process for building strategy and governance</a:t>
            </a:r>
          </a:p>
          <a:p>
            <a:pPr>
              <a:defRPr/>
            </a:pPr>
            <a:r>
              <a:rPr lang="en-US" dirty="0" smtClean="0"/>
              <a:t>Clear alignment with executive vision and internal user-specific business goals</a:t>
            </a:r>
          </a:p>
          <a:p>
            <a:pPr>
              <a:defRPr/>
            </a:pPr>
            <a:r>
              <a:rPr lang="en-US" dirty="0" smtClean="0"/>
              <a:t>Process based on well-developed supplier market intelligence and internal stakeholder inputs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Establish a Supply</a:t>
            </a:r>
            <a:br>
              <a:rPr lang="en-US" dirty="0" smtClean="0"/>
            </a:br>
            <a:r>
              <a:rPr lang="en-US" dirty="0" smtClean="0"/>
              <a:t>Management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Established goals and metrics for short-term project plans and longer term plans</a:t>
            </a:r>
          </a:p>
          <a:p>
            <a:pPr>
              <a:defRPr/>
            </a:pPr>
            <a:r>
              <a:rPr lang="en-US" dirty="0" smtClean="0"/>
              <a:t>Established procurement transformation initiatives</a:t>
            </a:r>
          </a:p>
          <a:p>
            <a:pPr>
              <a:defRPr/>
            </a:pPr>
            <a:r>
              <a:rPr lang="en-US" dirty="0" smtClean="0"/>
              <a:t>Established communication plan to inform senior management</a:t>
            </a:r>
          </a:p>
          <a:p>
            <a:pPr lvl="1">
              <a:defRPr/>
            </a:pPr>
            <a:r>
              <a:rPr lang="en-US" dirty="0" smtClean="0"/>
              <a:t>Update and review against defined goals and objectives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Improving the Procure-to-Pay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How much relative effort a company spends on P2P differs greatly between sourcing situations</a:t>
            </a:r>
          </a:p>
          <a:p>
            <a:pPr>
              <a:defRPr/>
            </a:pPr>
            <a:r>
              <a:rPr lang="en-US" dirty="0" smtClean="0"/>
              <a:t>Companies can use a superior P2P process to create competitive advantage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of the Procure to Pay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Forecast and plan requirement</a:t>
            </a:r>
          </a:p>
          <a:p>
            <a:pPr>
              <a:defRPr/>
            </a:pPr>
            <a:r>
              <a:rPr lang="en-US" dirty="0" smtClean="0"/>
              <a:t>Need clarification (requisition)</a:t>
            </a:r>
          </a:p>
          <a:p>
            <a:pPr>
              <a:defRPr/>
            </a:pPr>
            <a:r>
              <a:rPr lang="en-US" dirty="0" smtClean="0"/>
              <a:t>Supplier identification/selection</a:t>
            </a:r>
          </a:p>
          <a:p>
            <a:pPr>
              <a:defRPr/>
            </a:pPr>
            <a:r>
              <a:rPr lang="en-US" dirty="0" smtClean="0"/>
              <a:t>Contract/purchase order generation</a:t>
            </a:r>
          </a:p>
          <a:p>
            <a:pPr>
              <a:defRPr/>
            </a:pPr>
            <a:r>
              <a:rPr lang="en-US" dirty="0" smtClean="0"/>
              <a:t>Receipt of material or service and documents</a:t>
            </a:r>
          </a:p>
          <a:p>
            <a:pPr>
              <a:defRPr/>
            </a:pPr>
            <a:r>
              <a:rPr lang="en-US" dirty="0" smtClean="0"/>
              <a:t>Settlement, payment, and measurement of performance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92A448E-DD26-433B-9D2E-DE17EC56DE4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E-Procurement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Virtual elimination of paperwork</a:t>
            </a:r>
          </a:p>
          <a:p>
            <a:r>
              <a:rPr lang="en-US" dirty="0" smtClean="0"/>
              <a:t>Reduced time between need recognition and order release and receipt</a:t>
            </a:r>
          </a:p>
          <a:p>
            <a:r>
              <a:rPr lang="en-US" dirty="0" smtClean="0"/>
              <a:t>Improved communication</a:t>
            </a:r>
          </a:p>
          <a:p>
            <a:r>
              <a:rPr lang="en-US" dirty="0" smtClean="0"/>
              <a:t>Reduction in errors</a:t>
            </a:r>
          </a:p>
          <a:p>
            <a:r>
              <a:rPr lang="en-US" dirty="0" smtClean="0"/>
              <a:t>Reduction in overhead costs</a:t>
            </a:r>
          </a:p>
          <a:p>
            <a:r>
              <a:rPr lang="en-US" dirty="0" smtClean="0"/>
              <a:t>Reduction in P.O. and invoice processing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Procure to Pay Process Map</a:t>
            </a:r>
            <a:endParaRPr lang="en-US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14" name="Down Arrow 13"/>
          <p:cNvSpPr/>
          <p:nvPr/>
        </p:nvSpPr>
        <p:spPr>
          <a:xfrm rot="10800000">
            <a:off x="7696200" y="3124200"/>
            <a:ext cx="484632" cy="4572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1000" y="2514600"/>
            <a:ext cx="1143000" cy="60960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tx1"/>
                </a:solidFill>
              </a:rPr>
              <a:t>Start</a:t>
            </a:r>
            <a:endParaRPr lang="en-US" sz="1300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391400" y="2514600"/>
            <a:ext cx="1143000" cy="6096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solidFill>
                  <a:schemeClr val="tx1"/>
                </a:solidFill>
              </a:rPr>
              <a:t>End</a:t>
            </a:r>
            <a:endParaRPr lang="en-US" sz="1300" b="1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5800" y="4800600"/>
            <a:ext cx="1447800" cy="640080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Supplier Need Fulfillment</a:t>
            </a:r>
            <a:endParaRPr lang="en-US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685800" y="3124200"/>
            <a:ext cx="484632" cy="3810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-Down Arrow 16"/>
          <p:cNvSpPr/>
          <p:nvPr/>
        </p:nvSpPr>
        <p:spPr>
          <a:xfrm>
            <a:off x="5105400" y="4267200"/>
            <a:ext cx="304799" cy="502920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733800" y="1371599"/>
            <a:ext cx="1463040" cy="640080"/>
          </a:xfrm>
          <a:prstGeom prst="rect">
            <a:avLst/>
          </a:prstGeom>
          <a:solidFill>
            <a:srgbClr val="FFC000"/>
          </a:solidFill>
          <a:ln w="28575">
            <a:solidFill>
              <a:srgbClr val="002060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200" b="1" dirty="0" smtClean="0"/>
              <a:t>Internal Customers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752600" y="1371599"/>
            <a:ext cx="1447800" cy="64008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200" b="1" dirty="0" smtClean="0"/>
              <a:t>Projects</a:t>
            </a:r>
            <a:endParaRPr 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715000" y="1371599"/>
            <a:ext cx="1447800" cy="64008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200" b="1" dirty="0" smtClean="0"/>
              <a:t>Operations</a:t>
            </a:r>
            <a:endParaRPr lang="en-US" sz="1200" b="1" dirty="0"/>
          </a:p>
        </p:txBody>
      </p:sp>
      <p:sp>
        <p:nvSpPr>
          <p:cNvPr id="21" name="Up-Down Arrow 20"/>
          <p:cNvSpPr/>
          <p:nvPr/>
        </p:nvSpPr>
        <p:spPr>
          <a:xfrm>
            <a:off x="4343400" y="2057400"/>
            <a:ext cx="304800" cy="1417320"/>
          </a:xfrm>
          <a:prstGeom prst="up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28600" y="5759231"/>
            <a:ext cx="8534400" cy="30777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1400" b="1" dirty="0" smtClean="0"/>
              <a:t>Enablers:  Finance, Legal, Human Resources, Information Technology</a:t>
            </a:r>
            <a:endParaRPr lang="en-US" sz="1400" b="1" dirty="0"/>
          </a:p>
        </p:txBody>
      </p:sp>
      <p:grpSp>
        <p:nvGrpSpPr>
          <p:cNvPr id="23" name="Group 22"/>
          <p:cNvGrpSpPr/>
          <p:nvPr/>
        </p:nvGrpSpPr>
        <p:grpSpPr>
          <a:xfrm>
            <a:off x="229660" y="3515794"/>
            <a:ext cx="8684678" cy="694774"/>
            <a:chOff x="229660" y="3515794"/>
            <a:chExt cx="8684678" cy="694774"/>
          </a:xfrm>
        </p:grpSpPr>
        <p:sp>
          <p:nvSpPr>
            <p:cNvPr id="24" name="Freeform 23"/>
            <p:cNvSpPr/>
            <p:nvPr/>
          </p:nvSpPr>
          <p:spPr>
            <a:xfrm>
              <a:off x="229660" y="3515794"/>
              <a:ext cx="1736935" cy="694774"/>
            </a:xfrm>
            <a:custGeom>
              <a:avLst/>
              <a:gdLst>
                <a:gd name="connsiteX0" fmla="*/ 0 w 1736935"/>
                <a:gd name="connsiteY0" fmla="*/ 0 h 694774"/>
                <a:gd name="connsiteX1" fmla="*/ 1389548 w 1736935"/>
                <a:gd name="connsiteY1" fmla="*/ 0 h 694774"/>
                <a:gd name="connsiteX2" fmla="*/ 1736935 w 1736935"/>
                <a:gd name="connsiteY2" fmla="*/ 347387 h 694774"/>
                <a:gd name="connsiteX3" fmla="*/ 1389548 w 1736935"/>
                <a:gd name="connsiteY3" fmla="*/ 694774 h 694774"/>
                <a:gd name="connsiteX4" fmla="*/ 0 w 1736935"/>
                <a:gd name="connsiteY4" fmla="*/ 694774 h 694774"/>
                <a:gd name="connsiteX5" fmla="*/ 0 w 1736935"/>
                <a:gd name="connsiteY5" fmla="*/ 0 h 6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36935" h="694774">
                  <a:moveTo>
                    <a:pt x="0" y="0"/>
                  </a:moveTo>
                  <a:lnTo>
                    <a:pt x="1389548" y="0"/>
                  </a:lnTo>
                  <a:lnTo>
                    <a:pt x="1736935" y="347387"/>
                  </a:lnTo>
                  <a:lnTo>
                    <a:pt x="1389548" y="694774"/>
                  </a:lnTo>
                  <a:lnTo>
                    <a:pt x="0" y="6947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008" tIns="32004" rIns="189696" bIns="3200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ln>
                    <a:noFill/>
                  </a:ln>
                  <a:solidFill>
                    <a:schemeClr val="tx1"/>
                  </a:solidFill>
                </a:rPr>
                <a:t>Forecast &amp; Plan Requirement</a:t>
              </a:r>
              <a:endParaRPr lang="en-US" sz="1200" b="1" kern="1200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1619209" y="3515794"/>
              <a:ext cx="1736935" cy="694774"/>
            </a:xfrm>
            <a:custGeom>
              <a:avLst/>
              <a:gdLst>
                <a:gd name="connsiteX0" fmla="*/ 0 w 1736935"/>
                <a:gd name="connsiteY0" fmla="*/ 0 h 694774"/>
                <a:gd name="connsiteX1" fmla="*/ 1389548 w 1736935"/>
                <a:gd name="connsiteY1" fmla="*/ 0 h 694774"/>
                <a:gd name="connsiteX2" fmla="*/ 1736935 w 1736935"/>
                <a:gd name="connsiteY2" fmla="*/ 347387 h 694774"/>
                <a:gd name="connsiteX3" fmla="*/ 1389548 w 1736935"/>
                <a:gd name="connsiteY3" fmla="*/ 694774 h 694774"/>
                <a:gd name="connsiteX4" fmla="*/ 0 w 1736935"/>
                <a:gd name="connsiteY4" fmla="*/ 694774 h 694774"/>
                <a:gd name="connsiteX5" fmla="*/ 347387 w 1736935"/>
                <a:gd name="connsiteY5" fmla="*/ 347387 h 694774"/>
                <a:gd name="connsiteX6" fmla="*/ 0 w 1736935"/>
                <a:gd name="connsiteY6" fmla="*/ 0 h 6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935" h="694774">
                  <a:moveTo>
                    <a:pt x="0" y="0"/>
                  </a:moveTo>
                  <a:lnTo>
                    <a:pt x="1389548" y="0"/>
                  </a:lnTo>
                  <a:lnTo>
                    <a:pt x="1736935" y="347387"/>
                  </a:lnTo>
                  <a:lnTo>
                    <a:pt x="1389548" y="694774"/>
                  </a:lnTo>
                  <a:lnTo>
                    <a:pt x="0" y="694774"/>
                  </a:lnTo>
                  <a:lnTo>
                    <a:pt x="347387" y="347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5393" tIns="32004" rIns="363389" bIns="3200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ln>
                    <a:noFill/>
                  </a:ln>
                  <a:solidFill>
                    <a:schemeClr val="tx1"/>
                  </a:solidFill>
                </a:rPr>
                <a:t>Need Clarification/ Requisition</a:t>
              </a:r>
              <a:endParaRPr lang="en-US" sz="1200" b="1" kern="1200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3008757" y="3515794"/>
              <a:ext cx="1736935" cy="694774"/>
            </a:xfrm>
            <a:custGeom>
              <a:avLst/>
              <a:gdLst>
                <a:gd name="connsiteX0" fmla="*/ 0 w 1736935"/>
                <a:gd name="connsiteY0" fmla="*/ 0 h 694774"/>
                <a:gd name="connsiteX1" fmla="*/ 1389548 w 1736935"/>
                <a:gd name="connsiteY1" fmla="*/ 0 h 694774"/>
                <a:gd name="connsiteX2" fmla="*/ 1736935 w 1736935"/>
                <a:gd name="connsiteY2" fmla="*/ 347387 h 694774"/>
                <a:gd name="connsiteX3" fmla="*/ 1389548 w 1736935"/>
                <a:gd name="connsiteY3" fmla="*/ 694774 h 694774"/>
                <a:gd name="connsiteX4" fmla="*/ 0 w 1736935"/>
                <a:gd name="connsiteY4" fmla="*/ 694774 h 694774"/>
                <a:gd name="connsiteX5" fmla="*/ 347387 w 1736935"/>
                <a:gd name="connsiteY5" fmla="*/ 347387 h 694774"/>
                <a:gd name="connsiteX6" fmla="*/ 0 w 1736935"/>
                <a:gd name="connsiteY6" fmla="*/ 0 h 6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935" h="694774">
                  <a:moveTo>
                    <a:pt x="0" y="0"/>
                  </a:moveTo>
                  <a:lnTo>
                    <a:pt x="1389548" y="0"/>
                  </a:lnTo>
                  <a:lnTo>
                    <a:pt x="1736935" y="347387"/>
                  </a:lnTo>
                  <a:lnTo>
                    <a:pt x="1389548" y="694774"/>
                  </a:lnTo>
                  <a:lnTo>
                    <a:pt x="0" y="694774"/>
                  </a:lnTo>
                  <a:lnTo>
                    <a:pt x="347387" y="347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5393" tIns="32004" rIns="363389" bIns="3200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ln>
                    <a:noFill/>
                  </a:ln>
                  <a:solidFill>
                    <a:schemeClr val="tx1"/>
                  </a:solidFill>
                </a:rPr>
                <a:t>Supplier Identification&amp; Selection</a:t>
              </a:r>
              <a:endParaRPr lang="en-US" sz="1200" b="1" kern="1200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4398306" y="3515794"/>
              <a:ext cx="1736935" cy="694774"/>
            </a:xfrm>
            <a:custGeom>
              <a:avLst/>
              <a:gdLst>
                <a:gd name="connsiteX0" fmla="*/ 0 w 1736935"/>
                <a:gd name="connsiteY0" fmla="*/ 0 h 694774"/>
                <a:gd name="connsiteX1" fmla="*/ 1389548 w 1736935"/>
                <a:gd name="connsiteY1" fmla="*/ 0 h 694774"/>
                <a:gd name="connsiteX2" fmla="*/ 1736935 w 1736935"/>
                <a:gd name="connsiteY2" fmla="*/ 347387 h 694774"/>
                <a:gd name="connsiteX3" fmla="*/ 1389548 w 1736935"/>
                <a:gd name="connsiteY3" fmla="*/ 694774 h 694774"/>
                <a:gd name="connsiteX4" fmla="*/ 0 w 1736935"/>
                <a:gd name="connsiteY4" fmla="*/ 694774 h 694774"/>
                <a:gd name="connsiteX5" fmla="*/ 347387 w 1736935"/>
                <a:gd name="connsiteY5" fmla="*/ 347387 h 694774"/>
                <a:gd name="connsiteX6" fmla="*/ 0 w 1736935"/>
                <a:gd name="connsiteY6" fmla="*/ 0 h 6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935" h="694774">
                  <a:moveTo>
                    <a:pt x="0" y="0"/>
                  </a:moveTo>
                  <a:lnTo>
                    <a:pt x="1389548" y="0"/>
                  </a:lnTo>
                  <a:lnTo>
                    <a:pt x="1736935" y="347387"/>
                  </a:lnTo>
                  <a:lnTo>
                    <a:pt x="1389548" y="694774"/>
                  </a:lnTo>
                  <a:lnTo>
                    <a:pt x="0" y="694774"/>
                  </a:lnTo>
                  <a:lnTo>
                    <a:pt x="347387" y="347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5393" tIns="32004" rIns="363389" bIns="3200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ln>
                    <a:noFill/>
                  </a:ln>
                  <a:solidFill>
                    <a:schemeClr val="tx1"/>
                  </a:solidFill>
                </a:rPr>
                <a:t>Approval &amp; Contract/ P.O. Generation</a:t>
              </a:r>
              <a:endParaRPr lang="en-US" sz="1200" b="1" kern="1200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5787855" y="3515794"/>
              <a:ext cx="1736935" cy="694774"/>
            </a:xfrm>
            <a:custGeom>
              <a:avLst/>
              <a:gdLst>
                <a:gd name="connsiteX0" fmla="*/ 0 w 1736935"/>
                <a:gd name="connsiteY0" fmla="*/ 0 h 694774"/>
                <a:gd name="connsiteX1" fmla="*/ 1389548 w 1736935"/>
                <a:gd name="connsiteY1" fmla="*/ 0 h 694774"/>
                <a:gd name="connsiteX2" fmla="*/ 1736935 w 1736935"/>
                <a:gd name="connsiteY2" fmla="*/ 347387 h 694774"/>
                <a:gd name="connsiteX3" fmla="*/ 1389548 w 1736935"/>
                <a:gd name="connsiteY3" fmla="*/ 694774 h 694774"/>
                <a:gd name="connsiteX4" fmla="*/ 0 w 1736935"/>
                <a:gd name="connsiteY4" fmla="*/ 694774 h 694774"/>
                <a:gd name="connsiteX5" fmla="*/ 347387 w 1736935"/>
                <a:gd name="connsiteY5" fmla="*/ 347387 h 694774"/>
                <a:gd name="connsiteX6" fmla="*/ 0 w 1736935"/>
                <a:gd name="connsiteY6" fmla="*/ 0 h 6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935" h="694774">
                  <a:moveTo>
                    <a:pt x="0" y="0"/>
                  </a:moveTo>
                  <a:lnTo>
                    <a:pt x="1389548" y="0"/>
                  </a:lnTo>
                  <a:lnTo>
                    <a:pt x="1736935" y="347387"/>
                  </a:lnTo>
                  <a:lnTo>
                    <a:pt x="1389548" y="694774"/>
                  </a:lnTo>
                  <a:lnTo>
                    <a:pt x="0" y="694774"/>
                  </a:lnTo>
                  <a:lnTo>
                    <a:pt x="347387" y="347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5393" tIns="32004" rIns="363389" bIns="3200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ln>
                    <a:noFill/>
                  </a:ln>
                  <a:solidFill>
                    <a:schemeClr val="tx1"/>
                  </a:solidFill>
                </a:rPr>
                <a:t>Receive Material &amp; Documents</a:t>
              </a:r>
              <a:endParaRPr lang="en-US" sz="1200" b="1" kern="1200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7177403" y="3515794"/>
              <a:ext cx="1736935" cy="694774"/>
            </a:xfrm>
            <a:custGeom>
              <a:avLst/>
              <a:gdLst>
                <a:gd name="connsiteX0" fmla="*/ 0 w 1736935"/>
                <a:gd name="connsiteY0" fmla="*/ 0 h 694774"/>
                <a:gd name="connsiteX1" fmla="*/ 1389548 w 1736935"/>
                <a:gd name="connsiteY1" fmla="*/ 0 h 694774"/>
                <a:gd name="connsiteX2" fmla="*/ 1736935 w 1736935"/>
                <a:gd name="connsiteY2" fmla="*/ 347387 h 694774"/>
                <a:gd name="connsiteX3" fmla="*/ 1389548 w 1736935"/>
                <a:gd name="connsiteY3" fmla="*/ 694774 h 694774"/>
                <a:gd name="connsiteX4" fmla="*/ 0 w 1736935"/>
                <a:gd name="connsiteY4" fmla="*/ 694774 h 694774"/>
                <a:gd name="connsiteX5" fmla="*/ 347387 w 1736935"/>
                <a:gd name="connsiteY5" fmla="*/ 347387 h 694774"/>
                <a:gd name="connsiteX6" fmla="*/ 0 w 1736935"/>
                <a:gd name="connsiteY6" fmla="*/ 0 h 69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6935" h="694774">
                  <a:moveTo>
                    <a:pt x="0" y="0"/>
                  </a:moveTo>
                  <a:lnTo>
                    <a:pt x="1389548" y="0"/>
                  </a:lnTo>
                  <a:lnTo>
                    <a:pt x="1736935" y="347387"/>
                  </a:lnTo>
                  <a:lnTo>
                    <a:pt x="1389548" y="694774"/>
                  </a:lnTo>
                  <a:lnTo>
                    <a:pt x="0" y="694774"/>
                  </a:lnTo>
                  <a:lnTo>
                    <a:pt x="347387" y="347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5393" tIns="32004" rIns="363389" bIns="3200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ln>
                    <a:noFill/>
                  </a:ln>
                  <a:solidFill>
                    <a:schemeClr val="tx1"/>
                  </a:solidFill>
                </a:rPr>
                <a:t>Settle, Pay, &amp; Measure Performance</a:t>
              </a:r>
              <a:endParaRPr lang="en-US" sz="1200" b="1" kern="1200" dirty="0">
                <a:ln>
                  <a:noFill/>
                </a:ln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Forecast and Plan Requirement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Need is beginning of purchasing cycle</a:t>
            </a:r>
          </a:p>
          <a:p>
            <a:r>
              <a:rPr lang="en-US" dirty="0" smtClean="0"/>
              <a:t>Sources of need</a:t>
            </a:r>
          </a:p>
          <a:p>
            <a:pPr lvl="1"/>
            <a:r>
              <a:rPr lang="en-US" dirty="0" smtClean="0"/>
              <a:t>Annual or biannual planning process</a:t>
            </a:r>
          </a:p>
          <a:p>
            <a:pPr lvl="1"/>
            <a:r>
              <a:rPr lang="en-US" dirty="0" smtClean="0"/>
              <a:t>New product development process</a:t>
            </a:r>
          </a:p>
          <a:p>
            <a:pPr lvl="1"/>
            <a:r>
              <a:rPr lang="en-US" dirty="0" smtClean="0"/>
              <a:t>Operational needs</a:t>
            </a:r>
          </a:p>
          <a:p>
            <a:r>
              <a:rPr lang="en-US" dirty="0" smtClean="0"/>
              <a:t>Extensive information flows</a:t>
            </a:r>
          </a:p>
          <a:p>
            <a:r>
              <a:rPr lang="en-US" dirty="0" smtClean="0"/>
              <a:t>Sometimes, actual needs are difficult to define clearly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Forecast and Plan Requirement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 smtClean="0"/>
              <a:t>Types of needs</a:t>
            </a:r>
          </a:p>
          <a:p>
            <a:pPr lvl="1"/>
            <a:r>
              <a:rPr lang="en-US" dirty="0" smtClean="0"/>
              <a:t>Components</a:t>
            </a:r>
          </a:p>
          <a:p>
            <a:pPr lvl="1"/>
            <a:r>
              <a:rPr lang="en-US" dirty="0" smtClean="0"/>
              <a:t>Raw materials</a:t>
            </a:r>
          </a:p>
          <a:p>
            <a:pPr lvl="1"/>
            <a:r>
              <a:rPr lang="en-US" dirty="0" smtClean="0"/>
              <a:t>Subassemblies</a:t>
            </a:r>
          </a:p>
          <a:p>
            <a:pPr lvl="1"/>
            <a:r>
              <a:rPr lang="en-US" dirty="0" smtClean="0"/>
              <a:t>Finished goods</a:t>
            </a:r>
          </a:p>
          <a:p>
            <a:pPr lvl="1"/>
            <a:r>
              <a:rPr lang="en-US" dirty="0" smtClean="0"/>
              <a:t>Services</a:t>
            </a:r>
          </a:p>
          <a:p>
            <a:r>
              <a:rPr lang="en-US" dirty="0" smtClean="0"/>
              <a:t>Unplanned needs</a:t>
            </a:r>
          </a:p>
          <a:p>
            <a:r>
              <a:rPr lang="en-US" dirty="0" smtClean="0"/>
              <a:t>Ongoing need vs. spot buy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Needs Clarification: Requisitioning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Purchase requisitions and/or statements of work</a:t>
            </a:r>
          </a:p>
          <a:p>
            <a:pPr>
              <a:defRPr/>
            </a:pPr>
            <a:r>
              <a:rPr lang="en-US" dirty="0" smtClean="0"/>
              <a:t>Traveling purchase requisitions and/or bar codes</a:t>
            </a:r>
          </a:p>
          <a:p>
            <a:pPr>
              <a:defRPr/>
            </a:pPr>
            <a:r>
              <a:rPr lang="en-US" dirty="0" smtClean="0"/>
              <a:t>Forecasts and customer orders</a:t>
            </a:r>
          </a:p>
          <a:p>
            <a:pPr>
              <a:defRPr/>
            </a:pPr>
            <a:r>
              <a:rPr lang="en-US" dirty="0" smtClean="0"/>
              <a:t>Reorder point system</a:t>
            </a:r>
          </a:p>
          <a:p>
            <a:pPr>
              <a:defRPr/>
            </a:pPr>
            <a:r>
              <a:rPr lang="en-US" dirty="0" smtClean="0"/>
              <a:t>Stock checks</a:t>
            </a:r>
          </a:p>
          <a:p>
            <a:pPr>
              <a:defRPr/>
            </a:pPr>
            <a:r>
              <a:rPr lang="en-US" dirty="0" smtClean="0"/>
              <a:t>Cross-functional sourcing teams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414E110-E461-4D47-B1C3-C4CF99CBDD17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Elements of a Purchase Requisition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Description of required material or service</a:t>
            </a:r>
          </a:p>
          <a:p>
            <a:pPr>
              <a:defRPr/>
            </a:pPr>
            <a:r>
              <a:rPr lang="en-US" dirty="0" smtClean="0"/>
              <a:t>Quantity required</a:t>
            </a:r>
          </a:p>
          <a:p>
            <a:pPr>
              <a:defRPr/>
            </a:pPr>
            <a:r>
              <a:rPr lang="en-US" dirty="0" smtClean="0"/>
              <a:t>Estimated unit cost</a:t>
            </a:r>
          </a:p>
          <a:p>
            <a:pPr>
              <a:defRPr/>
            </a:pPr>
            <a:r>
              <a:rPr lang="en-US" dirty="0" smtClean="0"/>
              <a:t>Operating account to be charged</a:t>
            </a:r>
          </a:p>
          <a:p>
            <a:pPr>
              <a:defRPr/>
            </a:pPr>
            <a:r>
              <a:rPr lang="en-US" dirty="0" smtClean="0"/>
              <a:t>Date of requisition</a:t>
            </a:r>
          </a:p>
          <a:p>
            <a:pPr>
              <a:defRPr/>
            </a:pPr>
            <a:r>
              <a:rPr lang="en-US" dirty="0" smtClean="0"/>
              <a:t>Date required</a:t>
            </a:r>
          </a:p>
          <a:p>
            <a:pPr>
              <a:defRPr/>
            </a:pPr>
            <a:r>
              <a:rPr lang="en-US" dirty="0" smtClean="0"/>
              <a:t>Authorized signature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7BED63-4603-48AE-AA8C-14B9A58FE031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Used for procuring services</a:t>
            </a:r>
          </a:p>
          <a:p>
            <a:pPr>
              <a:defRPr/>
            </a:pPr>
            <a:r>
              <a:rPr lang="en-US" dirty="0" smtClean="0"/>
              <a:t>Specifies …</a:t>
            </a:r>
          </a:p>
          <a:p>
            <a:pPr lvl="1">
              <a:defRPr/>
            </a:pPr>
            <a:r>
              <a:rPr lang="en-US" dirty="0" smtClean="0"/>
              <a:t>Work to be completed</a:t>
            </a:r>
          </a:p>
          <a:p>
            <a:pPr lvl="1">
              <a:defRPr/>
            </a:pPr>
            <a:r>
              <a:rPr lang="en-US" dirty="0" smtClean="0"/>
              <a:t>When it is needed</a:t>
            </a:r>
          </a:p>
          <a:p>
            <a:pPr lvl="1">
              <a:defRPr/>
            </a:pPr>
            <a:r>
              <a:rPr lang="en-US" dirty="0" smtClean="0"/>
              <a:t>What type of service provider required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7BED63-4603-48AE-AA8C-14B9A58FE031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Other details</a:t>
            </a:r>
          </a:p>
          <a:p>
            <a:pPr lvl="1">
              <a:defRPr/>
            </a:pPr>
            <a:r>
              <a:rPr lang="en-US" dirty="0" smtClean="0"/>
              <a:t>Required training</a:t>
            </a:r>
          </a:p>
          <a:p>
            <a:pPr lvl="1">
              <a:defRPr/>
            </a:pPr>
            <a:r>
              <a:rPr lang="en-US" dirty="0" smtClean="0"/>
              <a:t>Site safety</a:t>
            </a:r>
          </a:p>
          <a:p>
            <a:pPr lvl="1">
              <a:defRPr/>
            </a:pPr>
            <a:r>
              <a:rPr lang="en-US" dirty="0" smtClean="0"/>
              <a:t>Liability and insurance</a:t>
            </a:r>
          </a:p>
          <a:p>
            <a:pPr lvl="1">
              <a:defRPr/>
            </a:pPr>
            <a:r>
              <a:rPr lang="en-US" dirty="0" smtClean="0"/>
              <a:t>Uniforms</a:t>
            </a:r>
          </a:p>
          <a:p>
            <a:pPr lvl="1">
              <a:defRPr/>
            </a:pPr>
            <a:r>
              <a:rPr lang="en-US" dirty="0" smtClean="0"/>
              <a:t>Background checks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7BED63-4603-48AE-AA8C-14B9A58FE031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7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Traveling Purchase Requisition/</a:t>
            </a:r>
            <a:br>
              <a:rPr lang="en-US" dirty="0" smtClean="0"/>
            </a:br>
            <a:r>
              <a:rPr lang="en-US" dirty="0" smtClean="0"/>
              <a:t>Bar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Printed card, label, or bar code</a:t>
            </a:r>
          </a:p>
          <a:p>
            <a:pPr lvl="1">
              <a:defRPr/>
            </a:pPr>
            <a:r>
              <a:rPr lang="en-US" dirty="0" smtClean="0"/>
              <a:t>Description of item</a:t>
            </a:r>
          </a:p>
          <a:p>
            <a:pPr lvl="1">
              <a:defRPr/>
            </a:pPr>
            <a:r>
              <a:rPr lang="en-US" dirty="0" smtClean="0"/>
              <a:t>List of approved suppliers</a:t>
            </a:r>
          </a:p>
          <a:p>
            <a:pPr lvl="1">
              <a:defRPr/>
            </a:pPr>
            <a:r>
              <a:rPr lang="en-US" dirty="0" smtClean="0"/>
              <a:t>Prices paid to suppliers</a:t>
            </a:r>
          </a:p>
          <a:p>
            <a:pPr lvl="1">
              <a:defRPr/>
            </a:pPr>
            <a:r>
              <a:rPr lang="en-US" dirty="0" smtClean="0"/>
              <a:t>Reorder point</a:t>
            </a:r>
          </a:p>
          <a:p>
            <a:pPr lvl="1">
              <a:defRPr/>
            </a:pPr>
            <a:r>
              <a:rPr lang="en-US" dirty="0" smtClean="0"/>
              <a:t>Record of usage</a:t>
            </a:r>
          </a:p>
          <a:p>
            <a:pPr>
              <a:defRPr/>
            </a:pPr>
            <a:r>
              <a:rPr lang="en-US" dirty="0" smtClean="0"/>
              <a:t>Conserves time for ordering routine materials and supplies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7087D5-9FDA-4F89-BDF8-34CAAC3681CB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Forecasts and Customer Orders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Anticipated customer orders</a:t>
            </a:r>
          </a:p>
          <a:p>
            <a:pPr>
              <a:defRPr/>
            </a:pPr>
            <a:r>
              <a:rPr lang="en-US" dirty="0" smtClean="0"/>
              <a:t>Actual customer orders</a:t>
            </a:r>
          </a:p>
          <a:p>
            <a:pPr>
              <a:defRPr/>
            </a:pPr>
            <a:r>
              <a:rPr lang="en-US" dirty="0" smtClean="0"/>
              <a:t>Customized product orders for specific customers</a:t>
            </a:r>
          </a:p>
          <a:p>
            <a:pPr>
              <a:defRPr/>
            </a:pPr>
            <a:r>
              <a:rPr lang="en-US" dirty="0" smtClean="0"/>
              <a:t>New product development</a:t>
            </a:r>
          </a:p>
          <a:p>
            <a:pPr>
              <a:defRPr/>
            </a:pPr>
            <a:r>
              <a:rPr lang="en-US" dirty="0" smtClean="0"/>
              <a:t>MRP systems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7087D5-9FDA-4F89-BDF8-34CAAC3681CB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Reorder Point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Computerized system to track on-hand inventories, order quantities, and demand forecasts</a:t>
            </a:r>
          </a:p>
          <a:p>
            <a:pPr>
              <a:defRPr/>
            </a:pPr>
            <a:r>
              <a:rPr lang="en-US" dirty="0" smtClean="0"/>
              <a:t>Predetermined order point and order quantity</a:t>
            </a:r>
          </a:p>
          <a:p>
            <a:pPr lvl="1">
              <a:defRPr/>
            </a:pPr>
            <a:r>
              <a:rPr lang="en-US" dirty="0" smtClean="0"/>
              <a:t>When on-hand inventory level hits order point, standard order quantity is generated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7087D5-9FDA-4F89-BDF8-34CAAC3681CB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Checks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Sometimes called cycle counts</a:t>
            </a:r>
          </a:p>
          <a:p>
            <a:pPr>
              <a:defRPr/>
            </a:pPr>
            <a:r>
              <a:rPr lang="en-US" dirty="0" smtClean="0"/>
              <a:t>Physical checking of inventory</a:t>
            </a:r>
          </a:p>
          <a:p>
            <a:pPr lvl="1">
              <a:defRPr/>
            </a:pPr>
            <a:r>
              <a:rPr lang="en-US" dirty="0" smtClean="0"/>
              <a:t>Verify actual on-hand inventory (POH)</a:t>
            </a:r>
          </a:p>
          <a:p>
            <a:pPr lvl="1">
              <a:defRPr/>
            </a:pPr>
            <a:r>
              <a:rPr lang="en-US" dirty="0" smtClean="0"/>
              <a:t>Make necessary adjustments to item inventory record</a:t>
            </a:r>
          </a:p>
          <a:p>
            <a:pPr>
              <a:defRPr/>
            </a:pPr>
            <a:r>
              <a:rPr lang="en-US" dirty="0" smtClean="0"/>
              <a:t>Inventory may be misplaced, lost, damaged, short-shipped, or stolen</a:t>
            </a:r>
          </a:p>
          <a:p>
            <a:pPr lvl="1">
              <a:defRPr/>
            </a:pPr>
            <a:r>
              <a:rPr lang="en-US" dirty="0" smtClean="0"/>
              <a:t>Results in inaccurate inventory records (ROH)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7087D5-9FDA-4F89-BDF8-34CAAC3681CB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Cross-Functional Sourcing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Used to proactively determine sourcing needs</a:t>
            </a:r>
          </a:p>
          <a:p>
            <a:pPr>
              <a:defRPr/>
            </a:pPr>
            <a:r>
              <a:rPr lang="en-US" dirty="0" smtClean="0"/>
              <a:t>Identify potential suppliers before need occurs</a:t>
            </a:r>
          </a:p>
          <a:p>
            <a:pPr lvl="1">
              <a:defRPr/>
            </a:pPr>
            <a:r>
              <a:rPr lang="en-US" dirty="0" smtClean="0"/>
              <a:t>Faster order cycle times</a:t>
            </a:r>
          </a:p>
          <a:p>
            <a:pPr lvl="1">
              <a:defRPr/>
            </a:pPr>
            <a:r>
              <a:rPr lang="en-US" dirty="0" smtClean="0"/>
              <a:t>Better supplier evaluation and selection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37087D5-9FDA-4F89-BDF8-34CAAC3681CB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By market grade or industry standard</a:t>
            </a:r>
          </a:p>
          <a:p>
            <a:pPr lvl="1">
              <a:defRPr/>
            </a:pPr>
            <a:r>
              <a:rPr lang="en-US" dirty="0" smtClean="0"/>
              <a:t>Well-understood specifications for standard items</a:t>
            </a:r>
          </a:p>
          <a:p>
            <a:pPr lvl="1">
              <a:defRPr/>
            </a:pPr>
            <a:r>
              <a:rPr lang="en-US" dirty="0" smtClean="0"/>
              <a:t>Common agreement on what terms mean</a:t>
            </a:r>
          </a:p>
          <a:p>
            <a:pPr>
              <a:defRPr/>
            </a:pPr>
            <a:r>
              <a:rPr lang="en-US" dirty="0" smtClean="0"/>
              <a:t>By brand</a:t>
            </a:r>
          </a:p>
          <a:p>
            <a:pPr lvl="1">
              <a:defRPr/>
            </a:pPr>
            <a:r>
              <a:rPr lang="en-US" dirty="0" smtClean="0"/>
              <a:t>Proprietary or unique products</a:t>
            </a:r>
          </a:p>
          <a:p>
            <a:pPr lvl="1">
              <a:defRPr/>
            </a:pPr>
            <a:r>
              <a:rPr lang="en-US" dirty="0" smtClean="0"/>
              <a:t>Brand provides perceived advantage to user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1C3CB81-713C-47C8-B7EF-5203340BA2F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By specification</a:t>
            </a:r>
          </a:p>
          <a:p>
            <a:pPr lvl="1">
              <a:defRPr/>
            </a:pPr>
            <a:r>
              <a:rPr lang="en-US" dirty="0" smtClean="0"/>
              <a:t>Materials used</a:t>
            </a:r>
          </a:p>
          <a:p>
            <a:pPr lvl="1">
              <a:defRPr/>
            </a:pPr>
            <a:r>
              <a:rPr lang="en-US" dirty="0" smtClean="0"/>
              <a:t>Manufacturing or service steps required</a:t>
            </a:r>
          </a:p>
          <a:p>
            <a:pPr lvl="1">
              <a:defRPr/>
            </a:pPr>
            <a:r>
              <a:rPr lang="en-US" dirty="0" smtClean="0"/>
              <a:t>Physical dimensions</a:t>
            </a:r>
          </a:p>
          <a:p>
            <a:pPr>
              <a:defRPr/>
            </a:pPr>
            <a:r>
              <a:rPr lang="en-US" dirty="0" smtClean="0"/>
              <a:t>By performance characteristics</a:t>
            </a:r>
          </a:p>
          <a:p>
            <a:pPr lvl="1">
              <a:defRPr/>
            </a:pPr>
            <a:r>
              <a:rPr lang="en-US" dirty="0" smtClean="0"/>
              <a:t>Focus on customer’s desired outcomes</a:t>
            </a:r>
          </a:p>
          <a:p>
            <a:pPr>
              <a:defRPr/>
            </a:pPr>
            <a:r>
              <a:rPr lang="en-US" dirty="0" smtClean="0"/>
              <a:t>Prototypes or samples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1C3CB81-713C-47C8-B7EF-5203340BA2F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Supplier Identification and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Existing supplier</a:t>
            </a:r>
          </a:p>
          <a:p>
            <a:pPr lvl="1">
              <a:defRPr/>
            </a:pPr>
            <a:r>
              <a:rPr lang="en-US" dirty="0" smtClean="0"/>
              <a:t>Familiarity and track record</a:t>
            </a:r>
          </a:p>
          <a:p>
            <a:pPr lvl="1">
              <a:defRPr/>
            </a:pPr>
            <a:r>
              <a:rPr lang="en-US" dirty="0" smtClean="0"/>
              <a:t>List of preferred suppliers</a:t>
            </a:r>
          </a:p>
          <a:p>
            <a:pPr>
              <a:defRPr/>
            </a:pPr>
            <a:r>
              <a:rPr lang="en-US" dirty="0" smtClean="0"/>
              <a:t>New supplier</a:t>
            </a:r>
          </a:p>
          <a:p>
            <a:pPr lvl="1">
              <a:defRPr/>
            </a:pPr>
            <a:r>
              <a:rPr lang="en-US" dirty="0" smtClean="0"/>
              <a:t>Problem of maverick spending</a:t>
            </a:r>
          </a:p>
          <a:p>
            <a:pPr lvl="1">
              <a:defRPr/>
            </a:pPr>
            <a:r>
              <a:rPr lang="en-US" dirty="0" smtClean="0"/>
              <a:t>Need to identify potential suppliers</a:t>
            </a:r>
          </a:p>
          <a:p>
            <a:pPr lvl="1">
              <a:defRPr/>
            </a:pPr>
            <a:r>
              <a:rPr lang="en-US" dirty="0" smtClean="0"/>
              <a:t>Need to evaluate and qualify</a:t>
            </a:r>
          </a:p>
          <a:p>
            <a:pPr lvl="1">
              <a:defRPr/>
            </a:pPr>
            <a:r>
              <a:rPr lang="en-US" dirty="0" smtClean="0"/>
              <a:t>Negotiate or competitive bidding?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14D48A8-18F7-4FD4-BE19-D8F8CCB7079F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Maverick Spending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User selects different supplier than supply management has approved</a:t>
            </a:r>
          </a:p>
          <a:p>
            <a:pPr>
              <a:defRPr/>
            </a:pPr>
            <a:r>
              <a:rPr lang="en-US" dirty="0" smtClean="0"/>
              <a:t>May be acceptable when there is small chance of risk </a:t>
            </a:r>
          </a:p>
          <a:p>
            <a:pPr>
              <a:defRPr/>
            </a:pPr>
            <a:r>
              <a:rPr lang="en-US" dirty="0" smtClean="0"/>
              <a:t>Loss of opportunity to control cost and/or leverage purchase volume</a:t>
            </a:r>
          </a:p>
          <a:p>
            <a:pPr>
              <a:defRPr/>
            </a:pPr>
            <a:r>
              <a:rPr lang="en-US" dirty="0" smtClean="0"/>
              <a:t>Exposes firm to greater risk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14D48A8-18F7-4FD4-BE19-D8F8CCB7079F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Supplier Identification and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Bidding vs. negotiating</a:t>
            </a:r>
          </a:p>
          <a:p>
            <a:pPr>
              <a:defRPr/>
            </a:pPr>
            <a:r>
              <a:rPr lang="en-US" dirty="0" smtClean="0"/>
              <a:t>Request for quotation</a:t>
            </a:r>
          </a:p>
          <a:p>
            <a:pPr>
              <a:defRPr/>
            </a:pPr>
            <a:r>
              <a:rPr lang="en-US" dirty="0" smtClean="0"/>
              <a:t>Specifications or blueprints</a:t>
            </a:r>
          </a:p>
          <a:p>
            <a:pPr>
              <a:defRPr/>
            </a:pPr>
            <a:r>
              <a:rPr lang="en-US" dirty="0" smtClean="0"/>
              <a:t>Supplier evaluation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525382-0FA9-4A6E-89C2-C965EC2C8FE0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to Use Competitive Bidding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Volume is sufficiently high</a:t>
            </a:r>
          </a:p>
          <a:p>
            <a:pPr>
              <a:defRPr/>
            </a:pPr>
            <a:r>
              <a:rPr lang="en-US" dirty="0" smtClean="0"/>
              <a:t>Specifications or requirements are clear to supplier</a:t>
            </a:r>
          </a:p>
          <a:p>
            <a:pPr>
              <a:defRPr/>
            </a:pPr>
            <a:r>
              <a:rPr lang="en-US" dirty="0" smtClean="0"/>
              <a:t>Marketplace is competitive (i.e., adequate # of suppliers)</a:t>
            </a:r>
          </a:p>
          <a:p>
            <a:pPr>
              <a:defRPr/>
            </a:pPr>
            <a:r>
              <a:rPr lang="en-US" dirty="0" smtClean="0"/>
              <a:t>Buyers solicit bids only from technically qualified suppliers who want contract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6A0862-227A-4879-AF09-40372A2CE52C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to Use Competitive Bidding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Adequate time is available for suppliers to evaluate RFQ</a:t>
            </a:r>
          </a:p>
          <a:p>
            <a:pPr>
              <a:defRPr/>
            </a:pPr>
            <a:r>
              <a:rPr lang="en-US" dirty="0" smtClean="0"/>
              <a:t>Buyer does not have preferred supplier for particular item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6A0862-227A-4879-AF09-40372A2CE52C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to Use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Any criteria for competitive bidding are missing</a:t>
            </a:r>
          </a:p>
          <a:p>
            <a:pPr>
              <a:defRPr/>
            </a:pPr>
            <a:r>
              <a:rPr lang="en-US" dirty="0" smtClean="0"/>
              <a:t>Purchase requires agreement on wide range of performance factors other than price</a:t>
            </a:r>
          </a:p>
          <a:p>
            <a:pPr>
              <a:defRPr/>
            </a:pPr>
            <a:r>
              <a:rPr lang="en-US" dirty="0" smtClean="0"/>
              <a:t>Buyer requires early supplier involvement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1FADE0-D61C-466A-B9D5-3431E85001A2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When to Use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Supplier cannot determine risks and costs before contract is awarded</a:t>
            </a:r>
          </a:p>
          <a:p>
            <a:pPr>
              <a:defRPr/>
            </a:pPr>
            <a:r>
              <a:rPr lang="en-US" dirty="0" smtClean="0"/>
              <a:t>Supplier requires substantial lead time to develop and produce requested item(s)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4812D6-DE79-4F19-94DF-E65E59701740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 for Quotation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Supply management invites quotes or bids from pool of potential suppliers</a:t>
            </a:r>
          </a:p>
          <a:p>
            <a:pPr>
              <a:defRPr/>
            </a:pPr>
            <a:r>
              <a:rPr lang="en-US" dirty="0" smtClean="0"/>
              <a:t>Consists of necessary information to allow supplier to accurately respond</a:t>
            </a:r>
          </a:p>
          <a:p>
            <a:pPr>
              <a:defRPr/>
            </a:pPr>
            <a:r>
              <a:rPr lang="en-US" dirty="0" smtClean="0"/>
              <a:t>Includes due date of bid</a:t>
            </a:r>
          </a:p>
          <a:p>
            <a:pPr>
              <a:defRPr/>
            </a:pPr>
            <a:r>
              <a:rPr lang="en-US" dirty="0" smtClean="0"/>
              <a:t>Defines whether substitute offers are acceptable</a:t>
            </a:r>
          </a:p>
          <a:p>
            <a:pPr>
              <a:defRPr/>
            </a:pPr>
            <a:r>
              <a:rPr lang="en-US" dirty="0" smtClean="0"/>
              <a:t>Normal practice is minimum of 3 bids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4812D6-DE79-4F19-94DF-E65E59701740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Specifications or Blueprints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Used for …</a:t>
            </a:r>
          </a:p>
          <a:p>
            <a:pPr lvl="1">
              <a:defRPr/>
            </a:pPr>
            <a:r>
              <a:rPr lang="en-US" dirty="0" smtClean="0"/>
              <a:t>Complex products or services</a:t>
            </a:r>
          </a:p>
          <a:p>
            <a:pPr lvl="1">
              <a:defRPr/>
            </a:pPr>
            <a:r>
              <a:rPr lang="en-US" dirty="0" smtClean="0"/>
              <a:t>Untested or new production processes</a:t>
            </a:r>
          </a:p>
          <a:p>
            <a:pPr>
              <a:defRPr/>
            </a:pPr>
            <a:r>
              <a:rPr lang="en-US" dirty="0" smtClean="0"/>
              <a:t>Consists of …</a:t>
            </a:r>
          </a:p>
          <a:p>
            <a:pPr lvl="1">
              <a:defRPr/>
            </a:pPr>
            <a:r>
              <a:rPr lang="en-US" dirty="0" smtClean="0"/>
              <a:t>Detailed blueprints</a:t>
            </a:r>
          </a:p>
          <a:p>
            <a:pPr lvl="1">
              <a:defRPr/>
            </a:pPr>
            <a:r>
              <a:rPr lang="en-US" dirty="0" smtClean="0"/>
              <a:t>Samples</a:t>
            </a:r>
          </a:p>
          <a:p>
            <a:pPr lvl="1">
              <a:defRPr/>
            </a:pPr>
            <a:r>
              <a:rPr lang="en-US" dirty="0" smtClean="0"/>
              <a:t>Technical drawings</a:t>
            </a:r>
          </a:p>
          <a:p>
            <a:pPr>
              <a:defRPr/>
            </a:pPr>
            <a:r>
              <a:rPr lang="en-US" dirty="0" smtClean="0"/>
              <a:t>May include use of RFP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4812D6-DE79-4F19-94DF-E65E59701740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 Suppliers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Evaluation of potential supplier pool</a:t>
            </a:r>
          </a:p>
          <a:p>
            <a:pPr lvl="1">
              <a:defRPr/>
            </a:pPr>
            <a:r>
              <a:rPr lang="en-US" dirty="0" smtClean="0"/>
              <a:t>Pre-qualification of capable suppliers</a:t>
            </a:r>
          </a:p>
          <a:p>
            <a:pPr lvl="1">
              <a:defRPr/>
            </a:pPr>
            <a:r>
              <a:rPr lang="en-US" dirty="0" smtClean="0"/>
              <a:t>Development of selection criteria</a:t>
            </a:r>
          </a:p>
          <a:p>
            <a:pPr lvl="1">
              <a:defRPr/>
            </a:pPr>
            <a:r>
              <a:rPr lang="en-US" dirty="0" smtClean="0"/>
              <a:t>Design supplier evaluation process</a:t>
            </a:r>
          </a:p>
          <a:p>
            <a:pPr>
              <a:defRPr/>
            </a:pPr>
            <a:r>
              <a:rPr lang="en-US" dirty="0" smtClean="0"/>
              <a:t>Reverse auctions (or e-auctions)</a:t>
            </a:r>
          </a:p>
          <a:p>
            <a:pPr lvl="1">
              <a:defRPr/>
            </a:pPr>
            <a:r>
              <a:rPr lang="en-US" dirty="0" smtClean="0"/>
              <a:t>Low bids garnered electronically in real-time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4812D6-DE79-4F19-94DF-E65E59701740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Drafted after supplier evaluation and selection is completed</a:t>
            </a:r>
          </a:p>
          <a:p>
            <a:pPr>
              <a:defRPr/>
            </a:pPr>
            <a:r>
              <a:rPr lang="en-US" dirty="0" smtClean="0"/>
              <a:t>Legally-binding document (i.e., contract)</a:t>
            </a:r>
          </a:p>
          <a:p>
            <a:pPr lvl="1">
              <a:defRPr/>
            </a:pPr>
            <a:r>
              <a:rPr lang="en-US" dirty="0" smtClean="0"/>
              <a:t>Carefully define terms and conditions</a:t>
            </a:r>
          </a:p>
          <a:p>
            <a:pPr lvl="1">
              <a:defRPr/>
            </a:pPr>
            <a:r>
              <a:rPr lang="en-US" dirty="0" smtClean="0"/>
              <a:t>Standard legal language (i.e., “boilerplate”)</a:t>
            </a:r>
          </a:p>
          <a:p>
            <a:pPr lvl="1">
              <a:defRPr/>
            </a:pPr>
            <a:r>
              <a:rPr lang="en-US" dirty="0" smtClean="0"/>
              <a:t>Offer and acceptance</a:t>
            </a:r>
          </a:p>
          <a:p>
            <a:pPr>
              <a:defRPr/>
            </a:pPr>
            <a:r>
              <a:rPr lang="en-US" dirty="0" smtClean="0"/>
              <a:t>Visibility throughout company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F4812D6-DE79-4F19-94DF-E65E59701740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Quantity</a:t>
            </a:r>
          </a:p>
          <a:p>
            <a:pPr>
              <a:defRPr/>
            </a:pPr>
            <a:r>
              <a:rPr lang="en-US" sz="3200" dirty="0" smtClean="0"/>
              <a:t>Material specification</a:t>
            </a:r>
          </a:p>
          <a:p>
            <a:pPr>
              <a:defRPr/>
            </a:pPr>
            <a:r>
              <a:rPr lang="en-US" sz="3200" dirty="0" smtClean="0"/>
              <a:t>Quality requirements</a:t>
            </a:r>
          </a:p>
          <a:p>
            <a:pPr>
              <a:defRPr/>
            </a:pPr>
            <a:r>
              <a:rPr lang="en-US" sz="3200" dirty="0" smtClean="0"/>
              <a:t>Price</a:t>
            </a:r>
          </a:p>
          <a:p>
            <a:pPr>
              <a:defRPr/>
            </a:pPr>
            <a:r>
              <a:rPr lang="en-US" sz="3200" dirty="0" smtClean="0"/>
              <a:t>Delivery date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3200" dirty="0" smtClean="0"/>
              <a:t>Method of delivery</a:t>
            </a:r>
          </a:p>
          <a:p>
            <a:pPr>
              <a:defRPr/>
            </a:pPr>
            <a:r>
              <a:rPr lang="en-US" sz="3200" dirty="0" smtClean="0"/>
              <a:t>Ship-to address</a:t>
            </a:r>
          </a:p>
          <a:p>
            <a:pPr>
              <a:defRPr/>
            </a:pPr>
            <a:r>
              <a:rPr lang="en-US" sz="3200" dirty="0" smtClean="0"/>
              <a:t>P.O. number</a:t>
            </a:r>
          </a:p>
          <a:p>
            <a:pPr>
              <a:defRPr/>
            </a:pPr>
            <a:r>
              <a:rPr lang="en-US" sz="3200" dirty="0" smtClean="0"/>
              <a:t>Order due date</a:t>
            </a:r>
          </a:p>
          <a:p>
            <a:pPr>
              <a:defRPr/>
            </a:pPr>
            <a:r>
              <a:rPr lang="en-US" sz="3200" dirty="0" smtClean="0"/>
              <a:t>Name and address of buyer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A35BCF-61F0-49B9-85B7-565EDDEF263B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9"/>
          <p:cNvSpPr>
            <a:spLocks noGrp="1"/>
          </p:cNvSpPr>
          <p:nvPr>
            <p:ph type="title"/>
          </p:nvPr>
        </p:nvSpPr>
        <p:spPr>
          <a:xfrm>
            <a:off x="0" y="0"/>
            <a:ext cx="4191000" cy="2057400"/>
          </a:xfrm>
        </p:spPr>
        <p:txBody>
          <a:bodyPr/>
          <a:lstStyle/>
          <a:p>
            <a:r>
              <a:rPr lang="en-US" dirty="0" smtClean="0"/>
              <a:t>Typical Purchase Order 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977CA71-371A-448B-8D44-6BB85CEC7BEE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0999" y="0"/>
            <a:ext cx="4817803" cy="6263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P.O. Visibility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Accounting (accounts payable)</a:t>
            </a:r>
          </a:p>
          <a:p>
            <a:pPr>
              <a:defRPr/>
            </a:pPr>
            <a:r>
              <a:rPr lang="en-US" dirty="0" smtClean="0"/>
              <a:t>Requisitioner or requesting department</a:t>
            </a:r>
          </a:p>
          <a:p>
            <a:pPr>
              <a:defRPr/>
            </a:pPr>
            <a:r>
              <a:rPr lang="en-US" dirty="0" smtClean="0"/>
              <a:t>Receiving</a:t>
            </a:r>
          </a:p>
          <a:p>
            <a:pPr>
              <a:defRPr/>
            </a:pPr>
            <a:r>
              <a:rPr lang="en-US" dirty="0" smtClean="0"/>
              <a:t>Traffic management</a:t>
            </a:r>
          </a:p>
          <a:p>
            <a:pPr>
              <a:defRPr/>
            </a:pPr>
            <a:r>
              <a:rPr lang="en-US" dirty="0" smtClean="0"/>
              <a:t>Supply management</a:t>
            </a:r>
          </a:p>
          <a:p>
            <a:pPr>
              <a:defRPr/>
            </a:pPr>
            <a:r>
              <a:rPr lang="en-US" dirty="0" smtClean="0"/>
              <a:t>Quality control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48F5B18-FFFF-4009-BA46-E36ECCA29E0B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Blanket Purchase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Usually open for 1 year</a:t>
            </a:r>
          </a:p>
          <a:p>
            <a:pPr>
              <a:defRPr/>
            </a:pPr>
            <a:r>
              <a:rPr lang="en-US" dirty="0" smtClean="0"/>
              <a:t>Used for repeated purchases of item or family of items</a:t>
            </a:r>
          </a:p>
          <a:p>
            <a:pPr>
              <a:defRPr/>
            </a:pPr>
            <a:r>
              <a:rPr lang="en-US" dirty="0" smtClean="0"/>
              <a:t>Release materials as needed vs. issuing new P.O. each time</a:t>
            </a:r>
          </a:p>
          <a:p>
            <a:pPr>
              <a:defRPr/>
            </a:pPr>
            <a:r>
              <a:rPr lang="en-US" dirty="0" smtClean="0"/>
              <a:t>P.O. remains open during specified  term</a:t>
            </a:r>
          </a:p>
          <a:p>
            <a:pPr>
              <a:defRPr/>
            </a:pPr>
            <a:r>
              <a:rPr lang="en-US" dirty="0" smtClean="0"/>
              <a:t>Importance of escape clause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BA0939-3DAD-4E3A-9B71-1331625193FA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191000" cy="2133600"/>
          </a:xfrm>
        </p:spPr>
        <p:txBody>
          <a:bodyPr/>
          <a:lstStyle/>
          <a:p>
            <a:r>
              <a:rPr lang="en-US" dirty="0" smtClean="0"/>
              <a:t>Blanket Purchase Order Form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7EEAA5A-9A45-4FE0-9C34-960E7F23AE65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6062" y="0"/>
            <a:ext cx="4845538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Material Purchase Release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Used to release shipments under blanket P.O.</a:t>
            </a:r>
          </a:p>
          <a:p>
            <a:pPr>
              <a:defRPr/>
            </a:pPr>
            <a:r>
              <a:rPr lang="en-US" dirty="0" smtClean="0"/>
              <a:t>Provides notification to supplier about forecasted and actual needs</a:t>
            </a:r>
          </a:p>
          <a:p>
            <a:pPr>
              <a:defRPr/>
            </a:pPr>
            <a:r>
              <a:rPr lang="en-US" dirty="0" smtClean="0"/>
              <a:t>User oftentimes makes actual order release</a:t>
            </a:r>
          </a:p>
          <a:p>
            <a:pPr>
              <a:defRPr/>
            </a:pPr>
            <a:r>
              <a:rPr lang="en-US" dirty="0" smtClean="0"/>
              <a:t>Increasingly electronic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9D4389F-2F3C-4483-9E45-DE4B62109F96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P.O.s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Fixed-price contracts</a:t>
            </a:r>
          </a:p>
          <a:p>
            <a:pPr lvl="1">
              <a:defRPr/>
            </a:pPr>
            <a:r>
              <a:rPr lang="en-US" dirty="0" smtClean="0"/>
              <a:t>Financial risk – market fluctuations</a:t>
            </a:r>
          </a:p>
          <a:p>
            <a:pPr lvl="1">
              <a:defRPr/>
            </a:pPr>
            <a:r>
              <a:rPr lang="en-US" dirty="0" smtClean="0"/>
              <a:t>Industry competition</a:t>
            </a:r>
          </a:p>
          <a:p>
            <a:pPr lvl="1">
              <a:defRPr/>
            </a:pPr>
            <a:r>
              <a:rPr lang="en-US" dirty="0" smtClean="0"/>
              <a:t>Levels of supply</a:t>
            </a:r>
          </a:p>
          <a:p>
            <a:pPr lvl="1">
              <a:defRPr/>
            </a:pPr>
            <a:r>
              <a:rPr lang="en-US" dirty="0" smtClean="0"/>
              <a:t>Market prices</a:t>
            </a:r>
          </a:p>
          <a:p>
            <a:pPr lvl="1">
              <a:defRPr/>
            </a:pPr>
            <a:r>
              <a:rPr lang="en-US" dirty="0" smtClean="0"/>
              <a:t>Technology risk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9D4389F-2F3C-4483-9E45-DE4B62109F96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P.O.s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Cost-based contracts</a:t>
            </a:r>
          </a:p>
          <a:p>
            <a:pPr lvl="1">
              <a:defRPr/>
            </a:pPr>
            <a:r>
              <a:rPr lang="en-US" dirty="0" smtClean="0"/>
              <a:t>Expensive, complex, and critical purchases</a:t>
            </a:r>
          </a:p>
          <a:p>
            <a:pPr lvl="1">
              <a:defRPr/>
            </a:pPr>
            <a:r>
              <a:rPr lang="en-US" dirty="0" smtClean="0"/>
              <a:t>Risk of large contingency fee</a:t>
            </a:r>
          </a:p>
          <a:p>
            <a:pPr lvl="1">
              <a:defRPr/>
            </a:pPr>
            <a:r>
              <a:rPr lang="en-US" dirty="0" smtClean="0"/>
              <a:t>Need to identify and monitor relevant supplier costs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9D4389F-2F3C-4483-9E45-DE4B62109F96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50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Receiving Process</a:t>
            </a:r>
          </a:p>
        </p:txBody>
      </p:sp>
      <p:pic>
        <p:nvPicPr>
          <p:cNvPr id="45061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contrast="20000"/>
          </a:blip>
          <a:srcRect/>
          <a:stretch>
            <a:fillRect/>
          </a:stretch>
        </p:blipFill>
        <p:spPr>
          <a:xfrm>
            <a:off x="152400" y="1219200"/>
            <a:ext cx="8839200" cy="4953000"/>
          </a:xfr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CC01E5B-B063-4372-8C68-21EF773EC46A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Receipt and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Electronic vs. paper documents</a:t>
            </a:r>
          </a:p>
          <a:p>
            <a:pPr lvl="1">
              <a:defRPr/>
            </a:pPr>
            <a:r>
              <a:rPr lang="en-US" dirty="0" smtClean="0"/>
              <a:t>Acknowledgement and receipt</a:t>
            </a:r>
          </a:p>
          <a:p>
            <a:pPr>
              <a:defRPr/>
            </a:pPr>
            <a:r>
              <a:rPr lang="en-US" dirty="0" smtClean="0"/>
              <a:t>Material packing slip</a:t>
            </a:r>
          </a:p>
          <a:p>
            <a:pPr lvl="1">
              <a:defRPr/>
            </a:pPr>
            <a:r>
              <a:rPr lang="en-US" dirty="0" smtClean="0"/>
              <a:t>Details contents of shipment</a:t>
            </a:r>
          </a:p>
          <a:p>
            <a:pPr>
              <a:defRPr/>
            </a:pPr>
            <a:r>
              <a:rPr lang="en-US" dirty="0" smtClean="0"/>
              <a:t>Bill of lading</a:t>
            </a:r>
          </a:p>
          <a:p>
            <a:pPr lvl="1">
              <a:defRPr/>
            </a:pPr>
            <a:r>
              <a:rPr lang="en-US" dirty="0" smtClean="0"/>
              <a:t>Transfers ownership and possession</a:t>
            </a:r>
          </a:p>
          <a:p>
            <a:pPr>
              <a:defRPr/>
            </a:pPr>
            <a:r>
              <a:rPr lang="en-US" dirty="0" smtClean="0"/>
              <a:t>Receiving discrepancy report</a:t>
            </a:r>
          </a:p>
          <a:p>
            <a:pPr lvl="1">
              <a:defRPr/>
            </a:pPr>
            <a:r>
              <a:rPr lang="en-US" dirty="0" smtClean="0"/>
              <a:t>Shortages and overages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98E8E4-8F8E-4253-A158-6BD3FEA2BCDC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Receipt and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Invoice settlement and payment</a:t>
            </a:r>
          </a:p>
          <a:p>
            <a:pPr>
              <a:defRPr/>
            </a:pPr>
            <a:r>
              <a:rPr lang="en-US" dirty="0" smtClean="0"/>
              <a:t>Records maintenance</a:t>
            </a:r>
          </a:p>
          <a:p>
            <a:pPr lvl="1">
              <a:defRPr/>
            </a:pPr>
            <a:r>
              <a:rPr lang="en-US" dirty="0" smtClean="0"/>
              <a:t>Supplier performance database</a:t>
            </a:r>
          </a:p>
          <a:p>
            <a:pPr>
              <a:defRPr/>
            </a:pPr>
            <a:r>
              <a:rPr lang="en-US" dirty="0" smtClean="0"/>
              <a:t>Continuously measure and manage supplier performance</a:t>
            </a:r>
          </a:p>
          <a:p>
            <a:pPr lvl="1">
              <a:defRPr/>
            </a:pPr>
            <a:r>
              <a:rPr lang="en-US" dirty="0" smtClean="0"/>
              <a:t>Purchasing cycle does not end with receipt of goods or services</a:t>
            </a:r>
          </a:p>
          <a:p>
            <a:pPr lvl="1">
              <a:defRPr/>
            </a:pPr>
            <a:r>
              <a:rPr lang="en-US" dirty="0" smtClean="0"/>
              <a:t>Frequency of evaluation and feedback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98E8E4-8F8E-4253-A158-6BD3FEA2BCDC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Invoice Settlement and Payment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3-way match required to pay invoice</a:t>
            </a:r>
          </a:p>
          <a:p>
            <a:pPr lvl="1">
              <a:defRPr/>
            </a:pPr>
            <a:r>
              <a:rPr lang="en-US" dirty="0" smtClean="0"/>
              <a:t>P.O.</a:t>
            </a:r>
          </a:p>
          <a:p>
            <a:pPr lvl="1">
              <a:defRPr/>
            </a:pPr>
            <a:r>
              <a:rPr lang="en-US" dirty="0" smtClean="0"/>
              <a:t>Invoice</a:t>
            </a:r>
          </a:p>
          <a:p>
            <a:pPr lvl="1">
              <a:defRPr/>
            </a:pPr>
            <a:r>
              <a:rPr lang="en-US" dirty="0" smtClean="0"/>
              <a:t>Receiving report</a:t>
            </a:r>
          </a:p>
          <a:p>
            <a:pPr>
              <a:defRPr/>
            </a:pPr>
            <a:r>
              <a:rPr lang="en-US" dirty="0" smtClean="0"/>
              <a:t>Electronic funds transfer (EFT)</a:t>
            </a:r>
          </a:p>
          <a:p>
            <a:pPr>
              <a:defRPr/>
            </a:pPr>
            <a:r>
              <a:rPr lang="en-US" dirty="0" smtClean="0"/>
              <a:t>Summarized monthly payments vs. paying for each P.O. individually</a:t>
            </a:r>
          </a:p>
          <a:p>
            <a:pPr>
              <a:defRPr/>
            </a:pPr>
            <a:r>
              <a:rPr lang="en-US" dirty="0" smtClean="0"/>
              <a:t>Mostly done electronically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A82AD7-A3B0-47C4-BE0B-8829475E3D89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Reengineering Procure to Pay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Secure top management support for initiative and project budget</a:t>
            </a:r>
          </a:p>
          <a:p>
            <a:pPr>
              <a:defRPr/>
            </a:pPr>
            <a:r>
              <a:rPr lang="en-US" dirty="0" smtClean="0"/>
              <a:t>Map existing P2P process, highlighting problems</a:t>
            </a:r>
          </a:p>
          <a:p>
            <a:pPr>
              <a:defRPr/>
            </a:pPr>
            <a:r>
              <a:rPr lang="en-US" dirty="0" smtClean="0"/>
              <a:t>Understand needs and requirements of user groups</a:t>
            </a:r>
          </a:p>
          <a:p>
            <a:pPr>
              <a:defRPr/>
            </a:pPr>
            <a:r>
              <a:rPr lang="en-US" dirty="0" smtClean="0"/>
              <a:t>Utilize cross-functional review team, including users and suppliers as appropriate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778A8D-0D84-404B-BC6E-A1F27E7C9941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Reengineering Procure to Pay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Explore technology solutions with ERP systems</a:t>
            </a:r>
          </a:p>
          <a:p>
            <a:pPr>
              <a:defRPr/>
            </a:pPr>
            <a:r>
              <a:rPr lang="en-US" dirty="0" smtClean="0"/>
              <a:t>Define new process and conduct pilot test</a:t>
            </a:r>
          </a:p>
          <a:p>
            <a:pPr>
              <a:defRPr/>
            </a:pPr>
            <a:r>
              <a:rPr lang="en-US" dirty="0" smtClean="0"/>
              <a:t>Train and deploy other users (rollout)</a:t>
            </a:r>
          </a:p>
          <a:p>
            <a:pPr>
              <a:defRPr/>
            </a:pPr>
            <a:r>
              <a:rPr lang="en-US" dirty="0" smtClean="0"/>
              <a:t>Monitor, update, and improve system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C4A2893-058E-4F71-AB2C-C94949EBEC6E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Purchases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Raw materials</a:t>
            </a:r>
          </a:p>
          <a:p>
            <a:pPr>
              <a:defRPr/>
            </a:pPr>
            <a:r>
              <a:rPr lang="en-US" dirty="0" err="1" smtClean="0"/>
              <a:t>Semifinished</a:t>
            </a:r>
            <a:r>
              <a:rPr lang="en-US" dirty="0" smtClean="0"/>
              <a:t> products and components</a:t>
            </a:r>
          </a:p>
          <a:p>
            <a:pPr>
              <a:defRPr/>
            </a:pPr>
            <a:r>
              <a:rPr lang="en-US" dirty="0" smtClean="0"/>
              <a:t>Finished products</a:t>
            </a:r>
          </a:p>
          <a:p>
            <a:pPr>
              <a:defRPr/>
            </a:pPr>
            <a:r>
              <a:rPr lang="en-US" dirty="0" smtClean="0"/>
              <a:t>Maintenance, repair, and operating (MRO) items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B5CC589-7C14-43BD-A33B-ED9355311944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Purchases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Production support items</a:t>
            </a:r>
          </a:p>
          <a:p>
            <a:pPr>
              <a:defRPr/>
            </a:pPr>
            <a:r>
              <a:rPr lang="en-US" dirty="0" smtClean="0"/>
              <a:t>Services</a:t>
            </a:r>
          </a:p>
          <a:p>
            <a:pPr>
              <a:defRPr/>
            </a:pPr>
            <a:r>
              <a:rPr lang="en-US" dirty="0" smtClean="0"/>
              <a:t>Capital equipment</a:t>
            </a:r>
          </a:p>
          <a:p>
            <a:pPr>
              <a:defRPr/>
            </a:pPr>
            <a:r>
              <a:rPr lang="en-US" dirty="0" smtClean="0"/>
              <a:t>Transportation and third-party logistics providers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A91FE31-8DFF-4497-AAAC-8AEE83103833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MRO Purchasing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organizations do not track MRO items with same intensity as with production items</a:t>
            </a:r>
          </a:p>
          <a:p>
            <a:r>
              <a:rPr lang="en-US" dirty="0" smtClean="0"/>
              <a:t>There are typically too many MRO suppliers</a:t>
            </a:r>
          </a:p>
          <a:p>
            <a:r>
              <a:rPr lang="en-US" dirty="0" smtClean="0"/>
              <a:t>There are too many small orders which take up too much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Procuring Capital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Assets to be used &gt; 1 year</a:t>
            </a:r>
          </a:p>
          <a:p>
            <a:pPr>
              <a:defRPr/>
            </a:pPr>
            <a:r>
              <a:rPr lang="en-US" dirty="0" smtClean="0"/>
              <a:t>Standard general equipment vs. customized equipment</a:t>
            </a:r>
          </a:p>
          <a:p>
            <a:pPr>
              <a:defRPr/>
            </a:pPr>
            <a:r>
              <a:rPr lang="en-US" dirty="0" smtClean="0"/>
              <a:t>Features of CE procurement</a:t>
            </a:r>
          </a:p>
          <a:p>
            <a:pPr lvl="1">
              <a:defRPr/>
            </a:pPr>
            <a:r>
              <a:rPr lang="en-US" dirty="0" smtClean="0"/>
              <a:t>Irregular frequency</a:t>
            </a:r>
          </a:p>
          <a:p>
            <a:pPr lvl="1">
              <a:defRPr/>
            </a:pPr>
            <a:r>
              <a:rPr lang="en-US" dirty="0" smtClean="0"/>
              <a:t>Requires large sums of money</a:t>
            </a:r>
          </a:p>
          <a:p>
            <a:pPr lvl="1">
              <a:defRPr/>
            </a:pPr>
            <a:r>
              <a:rPr lang="en-US" dirty="0" smtClean="0"/>
              <a:t>Highly sensitive to general economic conditions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C6BFBDC-BFF7-4FB1-84C5-6D750514B7D2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Transportation and 3PLs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Specialized type of services procurement</a:t>
            </a:r>
          </a:p>
          <a:p>
            <a:pPr>
              <a:defRPr/>
            </a:pPr>
            <a:r>
              <a:rPr lang="en-US" dirty="0" smtClean="0"/>
              <a:t>Need to evaluate and select transportation service providers just like production item suppliers</a:t>
            </a:r>
          </a:p>
          <a:p>
            <a:pPr>
              <a:defRPr/>
            </a:pPr>
            <a:r>
              <a:rPr lang="en-US" dirty="0" smtClean="0"/>
              <a:t>Evaluate capability of service providers to coordinate wide range of logistics services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C6BFBDC-BFF7-4FB1-84C5-6D750514B7D2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Improving the Purchasing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Online requisitioning systems from users to purchasing</a:t>
            </a:r>
          </a:p>
          <a:p>
            <a:pPr>
              <a:defRPr/>
            </a:pPr>
            <a:r>
              <a:rPr lang="en-US" dirty="0" smtClean="0"/>
              <a:t>Procurement cards issued to users</a:t>
            </a:r>
          </a:p>
          <a:p>
            <a:pPr>
              <a:defRPr/>
            </a:pPr>
            <a:r>
              <a:rPr lang="en-US" dirty="0" smtClean="0"/>
              <a:t>E-commerce using the Internet</a:t>
            </a:r>
          </a:p>
          <a:p>
            <a:pPr>
              <a:defRPr/>
            </a:pPr>
            <a:r>
              <a:rPr lang="en-US" dirty="0" smtClean="0"/>
              <a:t>Longer-term purchase agreements</a:t>
            </a:r>
          </a:p>
          <a:p>
            <a:pPr>
              <a:defRPr/>
            </a:pPr>
            <a:r>
              <a:rPr lang="en-US" dirty="0" smtClean="0"/>
              <a:t>Cloud-based ordering systems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C6BFBDC-BFF7-4FB1-84C5-6D750514B7D2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Cloud-Based 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Immediate visibility to backorders</a:t>
            </a:r>
          </a:p>
          <a:p>
            <a:r>
              <a:rPr lang="en-US" dirty="0" smtClean="0"/>
              <a:t>Faster order input time</a:t>
            </a:r>
          </a:p>
          <a:p>
            <a:r>
              <a:rPr lang="en-US" dirty="0" smtClean="0"/>
              <a:t>Reduced ordering errors</a:t>
            </a:r>
          </a:p>
          <a:p>
            <a:r>
              <a:rPr lang="en-US" dirty="0" smtClean="0"/>
              <a:t>Order tracking capability</a:t>
            </a:r>
          </a:p>
          <a:p>
            <a:r>
              <a:rPr lang="en-US" dirty="0" smtClean="0"/>
              <a:t>Order acknowledgement from supplier</a:t>
            </a:r>
          </a:p>
          <a:p>
            <a:r>
              <a:rPr lang="en-US" dirty="0" smtClean="0"/>
              <a:t>Ability to batch multiple items from multiple users into single order</a:t>
            </a:r>
          </a:p>
          <a:p>
            <a:r>
              <a:rPr lang="en-US" dirty="0" smtClean="0"/>
              <a:t>Faster order cycle time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EA5620-174C-4BFE-B856-F4DA365A369F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Improving the Purchasing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process redesign</a:t>
            </a:r>
          </a:p>
          <a:p>
            <a:pPr lvl="1">
              <a:defRPr/>
            </a:pPr>
            <a:r>
              <a:rPr lang="en-US" dirty="0" smtClean="0"/>
              <a:t>Coordination of </a:t>
            </a:r>
            <a:r>
              <a:rPr lang="en-US" dirty="0" err="1" smtClean="0"/>
              <a:t>subprocesses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Electronic data interchange (EDI)</a:t>
            </a:r>
          </a:p>
          <a:p>
            <a:pPr>
              <a:defRPr/>
            </a:pPr>
            <a:r>
              <a:rPr lang="en-US" dirty="0" smtClean="0"/>
              <a:t>Online ordering through e-catalogs</a:t>
            </a:r>
          </a:p>
          <a:p>
            <a:pPr>
              <a:defRPr/>
            </a:pPr>
            <a:r>
              <a:rPr lang="en-US" dirty="0" smtClean="0"/>
              <a:t>Allowing users to contact suppliers directly</a:t>
            </a:r>
          </a:p>
          <a:p>
            <a:pPr lvl="1">
              <a:defRPr/>
            </a:pPr>
            <a:r>
              <a:rPr lang="en-US" dirty="0" smtClean="0"/>
              <a:t>Convenience ordering system</a:t>
            </a:r>
          </a:p>
          <a:p>
            <a:pPr lvl="1">
              <a:defRPr/>
            </a:pPr>
            <a:r>
              <a:rPr lang="en-US" dirty="0" smtClean="0"/>
              <a:t>Reduced administrative burden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3E87BD7-3FA3-433E-ACF6-02B9AE6EDBD7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</TotalTime>
  <Words>2939</Words>
  <Application>Microsoft Office PowerPoint</Application>
  <PresentationFormat>On-screen Show (4:3)</PresentationFormat>
  <Paragraphs>636</Paragraphs>
  <Slides>80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Default Design</vt:lpstr>
      <vt:lpstr>The Purchasing Process</vt:lpstr>
      <vt:lpstr>Chapter Overview</vt:lpstr>
      <vt:lpstr>Roles and Responsibilities</vt:lpstr>
      <vt:lpstr>Elements of the Purchasing Process</vt:lpstr>
      <vt:lpstr>Elements of the Purchasing Process</vt:lpstr>
      <vt:lpstr>Purchasing Objectives</vt:lpstr>
      <vt:lpstr>Supply Continuity</vt:lpstr>
      <vt:lpstr>Manage Sourcing Process</vt:lpstr>
      <vt:lpstr>Supplier Performance Management</vt:lpstr>
      <vt:lpstr>Develop Aligned Goals with Internal Stakeholders </vt:lpstr>
      <vt:lpstr>Develop Integrated Strategies that Support Goals and Objectives </vt:lpstr>
      <vt:lpstr>Reasons for Not Being Strategic</vt:lpstr>
      <vt:lpstr>Supply Market Intelligence</vt:lpstr>
      <vt:lpstr>Strategic Supply Management Roles and Responsibilities</vt:lpstr>
      <vt:lpstr>Strategic Supply Management Roles and Responsibilities</vt:lpstr>
      <vt:lpstr>Spend Analysis</vt:lpstr>
      <vt:lpstr>Demand Management and Specifications/SOWs</vt:lpstr>
      <vt:lpstr>Demand Management and Specifications/SOWs</vt:lpstr>
      <vt:lpstr>Category Management and Supplier Evaluation/Selection</vt:lpstr>
      <vt:lpstr>Category Management and Supplier Evaluation/Selection</vt:lpstr>
      <vt:lpstr>Contract Management</vt:lpstr>
      <vt:lpstr>Contract Management</vt:lpstr>
      <vt:lpstr>Contract Management</vt:lpstr>
      <vt:lpstr>Cost Management</vt:lpstr>
      <vt:lpstr>Cost Management</vt:lpstr>
      <vt:lpstr>Managing the Procure-to-Pay Process</vt:lpstr>
      <vt:lpstr>Supplier Relationship Management</vt:lpstr>
      <vt:lpstr>Supplier Relationship Management</vt:lpstr>
      <vt:lpstr>Establish a Supply Management Strategy</vt:lpstr>
      <vt:lpstr>Establish a Supply Management Strategy</vt:lpstr>
      <vt:lpstr>Improving the Procure-to-Pay Process</vt:lpstr>
      <vt:lpstr>Stages of the Procure to Pay Process</vt:lpstr>
      <vt:lpstr>Benefits of E-Procurement</vt:lpstr>
      <vt:lpstr>Procure to Pay Process Map</vt:lpstr>
      <vt:lpstr>Forecast and Plan Requirement</vt:lpstr>
      <vt:lpstr>Forecast and Plan Requirement</vt:lpstr>
      <vt:lpstr>Needs Clarification: Requisitioning</vt:lpstr>
      <vt:lpstr>Elements of a Purchase Requisition</vt:lpstr>
      <vt:lpstr>Statement of Work</vt:lpstr>
      <vt:lpstr>Statement of Work</vt:lpstr>
      <vt:lpstr>Traveling Purchase Requisition/ Bar Codes</vt:lpstr>
      <vt:lpstr>Forecasts and Customer Orders</vt:lpstr>
      <vt:lpstr>Reorder Point System</vt:lpstr>
      <vt:lpstr>Stock Checks</vt:lpstr>
      <vt:lpstr>Cross-Functional Sourcing Teams</vt:lpstr>
      <vt:lpstr>Description</vt:lpstr>
      <vt:lpstr>Description</vt:lpstr>
      <vt:lpstr>Supplier Identification and Selection</vt:lpstr>
      <vt:lpstr>Maverick Spending</vt:lpstr>
      <vt:lpstr>Supplier Identification and Selection</vt:lpstr>
      <vt:lpstr>When to Use Competitive Bidding</vt:lpstr>
      <vt:lpstr>When to Use Competitive Bidding</vt:lpstr>
      <vt:lpstr>When to Use Negotiation</vt:lpstr>
      <vt:lpstr>When to Use Negotiation</vt:lpstr>
      <vt:lpstr>Request for Quotation</vt:lpstr>
      <vt:lpstr>Specifications or Blueprints</vt:lpstr>
      <vt:lpstr>Evaluate Suppliers</vt:lpstr>
      <vt:lpstr>Purchase Order</vt:lpstr>
      <vt:lpstr>Purchase Order</vt:lpstr>
      <vt:lpstr>Typical Purchase Order Form</vt:lpstr>
      <vt:lpstr>P.O. Visibility</vt:lpstr>
      <vt:lpstr>Blanket Purchase Order</vt:lpstr>
      <vt:lpstr>Blanket Purchase Order Form</vt:lpstr>
      <vt:lpstr>Material Purchase Release</vt:lpstr>
      <vt:lpstr>Types of P.O.s</vt:lpstr>
      <vt:lpstr>Types of P.O.s</vt:lpstr>
      <vt:lpstr>Receiving Process</vt:lpstr>
      <vt:lpstr>Receipt and Inspection</vt:lpstr>
      <vt:lpstr>Receipt and Inspection</vt:lpstr>
      <vt:lpstr>Invoice Settlement and Payment</vt:lpstr>
      <vt:lpstr>Reengineering Procure to Pay</vt:lpstr>
      <vt:lpstr>Reengineering Procure to Pay</vt:lpstr>
      <vt:lpstr>Types of Purchases</vt:lpstr>
      <vt:lpstr>Types of Purchases</vt:lpstr>
      <vt:lpstr>MRO Purchasing</vt:lpstr>
      <vt:lpstr>Procuring Capital Equipment</vt:lpstr>
      <vt:lpstr>Transportation and 3PLs</vt:lpstr>
      <vt:lpstr>Improving the Purchasing Process</vt:lpstr>
      <vt:lpstr>Advantages of Cloud-Based Ordering</vt:lpstr>
      <vt:lpstr>Improving the Purchasing Process</vt:lpstr>
    </vt:vector>
  </TitlesOfParts>
  <Company>Western Illinois University Quad Cities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James L. Patterson, C.P.M., A.P.P.</dc:creator>
  <cp:lastModifiedBy>James L Patterson</cp:lastModifiedBy>
  <cp:revision>129</cp:revision>
  <dcterms:created xsi:type="dcterms:W3CDTF">2007-10-03T17:47:56Z</dcterms:created>
  <dcterms:modified xsi:type="dcterms:W3CDTF">2014-09-03T18:21:03Z</dcterms:modified>
</cp:coreProperties>
</file>